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31"/>
  </p:notesMasterIdLst>
  <p:sldIdLst>
    <p:sldId id="258" r:id="rId2"/>
    <p:sldId id="257" r:id="rId3"/>
    <p:sldId id="424" r:id="rId4"/>
    <p:sldId id="427" r:id="rId5"/>
    <p:sldId id="428" r:id="rId6"/>
    <p:sldId id="425" r:id="rId7"/>
    <p:sldId id="429" r:id="rId8"/>
    <p:sldId id="426" r:id="rId9"/>
    <p:sldId id="430" r:id="rId10"/>
    <p:sldId id="431" r:id="rId11"/>
    <p:sldId id="432" r:id="rId12"/>
    <p:sldId id="433" r:id="rId13"/>
    <p:sldId id="434" r:id="rId14"/>
    <p:sldId id="435" r:id="rId15"/>
    <p:sldId id="436" r:id="rId16"/>
    <p:sldId id="437" r:id="rId17"/>
    <p:sldId id="438" r:id="rId18"/>
    <p:sldId id="439" r:id="rId19"/>
    <p:sldId id="440" r:id="rId20"/>
    <p:sldId id="442" r:id="rId21"/>
    <p:sldId id="443" r:id="rId22"/>
    <p:sldId id="441" r:id="rId23"/>
    <p:sldId id="444" r:id="rId24"/>
    <p:sldId id="445" r:id="rId25"/>
    <p:sldId id="446" r:id="rId26"/>
    <p:sldId id="447" r:id="rId27"/>
    <p:sldId id="448" r:id="rId28"/>
    <p:sldId id="290" r:id="rId29"/>
    <p:sldId id="273" r:id="rId30"/>
  </p:sldIdLst>
  <p:sldSz cx="12192000" cy="6858000"/>
  <p:notesSz cx="7104063" cy="10234613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1">
          <p15:clr>
            <a:srgbClr val="A4A3A4"/>
          </p15:clr>
        </p15:guide>
        <p15:guide id="2" pos="29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6D1"/>
    <a:srgbClr val="9F9DFC"/>
    <a:srgbClr val="292964"/>
    <a:srgbClr val="F78E1D"/>
    <a:srgbClr val="C69500"/>
    <a:srgbClr val="2E2E70"/>
    <a:srgbClr val="F0BB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53"/>
    <p:restoredTop sz="94660"/>
  </p:normalViewPr>
  <p:slideViewPr>
    <p:cSldViewPr snapToGrid="0" showGuides="1">
      <p:cViewPr varScale="1">
        <p:scale>
          <a:sx n="90" d="100"/>
          <a:sy n="90" d="100"/>
        </p:scale>
        <p:origin x="552" y="192"/>
      </p:cViewPr>
      <p:guideLst>
        <p:guide orient="horz" pos="2101"/>
        <p:guide pos="29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3T21:02:04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2005 24575,'44'8'0,"33"-1"0,-32 2 0,30-2 0,-47-3 0,0-2 0,-15 0 0,-4-1 0,-3 0 0,2 2 0,0-3 0,5 4 0,-1-2 0,1 0 0,-2 1 0,0-1 0,4 1 0,5 1 0,9 0 0,6 2 0,4 1 0,-4-2 0,-4 1 0,-9-4 0,-9 0 0,-1 1 0,-1-1 0,12 2 0,4 2 0,9-2 0,1 3 0,1-3 0,-7 0 0,-3 0 0,-5-1 0,-1 1 0,4 0 0,-1 1 0,1-2 0,-4 1 0,-3-4 0,-8 1 0,0 0 0,-5 0 0,4 1 0,9 0 0,11 2 0,11 2 0,4-1 0,3 2 0,-2-1 0,-1-1 0,-10 1 0,-2-1 0,-7-2 0,5 1 0,-2 0 0,6 1 0,-7-1 0,0-2 0,-9 1 0,0-1 0,-6 4 0,5-2 0,2 3 0,7-1 0,9 1 0,0 0 0,3-2 0,-5 1 0,-3-2 0,-4 2 0,-4-2 0,0 2 0,4-2 0,4 2 0,-2-2 0,-5 0 0,-5-1 0,-6-1 0,0 2 0,-2 0 0,4-1 0,2 1 0,3-2 0,0 1 0,-4-2 0,-2 2 0,-1-1 0,1 1 0,2 1 0,6 0 0,5 0 0,4 0 0,1 0 0,-2-2 0,-4 2 0,-2-4 0,-5 3 0,-2-1 0,-2 2 0,1-2 0,-2 1 0,3-1 0,-6 2 0,4-2 0,-2 1 0,4-1 0,2 2 0,4 0 0,3-2 0,3 1 0,-3-1 0,-3 2 0,2-2 0,-3 1 0,3-1 0,-2 0 0,-1 1 0,4 0 0,-6-1 0,1-1 0,-8 1 0,2-1 0,-2 0 0,0-1 0,0 0 0,2 0 0,7 2 0,8-2 0,5 2 0,1 0 0,-7-1 0,-3 1 0,-9-2 0,0 0 0,-6 0 0,7 0 0,-2 0 0,5 0 0,-4 0 0,0 0 0,-4 0 0,0 0 0,-2 0 0,2 0 0,2 0 0,4 0 0,2 0 0,2 0 0,-2 0 0,-4 0 0,-4 0 0,-4 0 0,0 0 0,1 0 0,5-2 0,12 1 0,1 0 0,14 1 0,-5 0 0,0 0 0,-3 0 0,-5 0 0,-4 0 0,-2 0 0,-2 0 0,4-2 0,-4 1 0,4 0 0,-5 1 0,0 0 0,-3-2 0,2 1 0,0 0 0,1 1 0,1-2 0,7 0 0,-4-1 0,4 0 0,0 0 0,0-1 0,6 0 0,-5 1 0,4 2 0,-9 1 0,6-2 0,-8 1 0,3-4 0,-8 2 0,4-2 0,-4 1 0,2 0 0,0-1 0,1-1 0,-1 0 0,4-1 0,-2-5 0,1 1 0,-1-6 0,0 3 0,5-2 0,4 1 0,-1 1 0,1 3 0,-8 0 0,-2 3 0,-4-2 0,-3 3 0,4-3 0,0-1 0,9-6 0,2-2 0,5-3 0,-3 3 0,-7 1 0,-4 4 0,-6 2 0,-2 3 0,-1 0 0,0-3 0,2 0 0,5-3 0,0 4 0,0-6 0,0 3 0,-2-5 0,4 1 0,0-1 0,0 0 0,0 2 0,-1 2 0,0-1 0,1 3 0,-3-2 0,-1 1 0,-3-1 0,2-2 0,-1 3 0,4-1 0,-2 2 0,-1 3 0,2-3 0,-6 0 0,3-1 0,-4-3 0,2 2 0,-3 1 0,1 1 0,0 2 0,-1-1 0,1 1 0,-1-1 0,-3-1 0,1 1 0,-1-1 0,1 0 0,1 0 0,1 1 0,1-1 0,-3 3 0,3 0 0,-5-1 0,3 2 0,-1-4 0,1 1 0,2-3 0,-1 5 0,-2-1 0,-1 5 0,-5 0 0,3 1 0,1-1 0,2-2 0,0-1 0,-1 2 0,-1-2 0,1 4 0,-1-1 0,1-3 0,1-1 0,-1-4 0,4-1 0,-1 2 0,1 1 0,-3 3 0,-1 1 0,1 1 0,0-1 0,-1 0 0,2 1 0,-3-1 0,2 0 0,-3 2 0,3-1 0,-2 3 0,3-2 0,-2 1 0,6-4 0,1-2 0,1-3 0,4-2 0,-1 2 0,2-4 0,-5 7 0,-2-1 0,-4-1 0,1 5 0,-2-3 0,1 5 0,-3 0 0,-1 3 0,1 1 0,-1-2 0,5-1 0,3-3 0,2-4 0,6 1 0,-3 1 0,4-1 0,-6 3 0,-1-1 0,-4 3 0,0-2 0,-1 2 0,1 0 0,2-1 0,-1 0 0,3-1 0,-4-2 0,0 1 0,-1 1 0,-2-3 0,1 3 0,-3-2 0,4-1 0,-1 1 0,3-5 0,-2 4 0,1-1 0,-4 3 0,1 3 0,-3-3 0,4 1 0,-3-5 0,3-3 0,0-1 0,1-2 0,-1 3 0,-1 3 0,-3 4 0,1 1 0,-2 1 0,1 1 0,-2-2 0,0 3 0,-1-7 0,2 4 0,0-5 0,0 5 0,1-3 0,-3 5 0,2-3 0,0 1 0,-2-1 0,3 1 0,-2-1 0,0 3 0,1 0 0,-2 0 0,2 2 0,0 1 0,-2-5 0,2 0 0,-2 0 0,1-2 0,1 3 0,0-2 0,1 0 0,-2-1 0,2-5 0,-3 4 0,4-1 0,-4 6 0,3-1 0,-2 2 0,2-2 0,-1-2 0,3-5 0,-1-3 0,3-2 0,1-2 0,0 3 0,1 0 0,-2 2 0,-3 6 0,0 1 0,-3 5 0,0 1 0,2-1 0,-3 0 0,4 0 0,-2 0 0,1-1 0,1-1 0,-1 0 0,3-1 0,-1 1 0,5-4 0,-2 4 0,2-5 0,0 3 0,1 0 0,-5 1 0,1 5 0,-7-1 0,5 1 0,-2-2 0,4-2 0,-3 2 0,3-3 0,-3 1 0,0 0 0,-1 2 0,-3 1 0,3 2 0,-2-2 0,2 1 0,-1-4 0,2 2 0,-2-2 0,-1 1 0,1 1 0,0-2 0,0 2 0,1 1 0,-2-1 0,0 2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81473-6300-0B4D-8A40-1DBEC7FF79AD}" type="datetimeFigureOut">
              <a:rPr kumimoji="1" lang="zh-CN" altLang="en-US" smtClean="0"/>
              <a:t>2019/11/4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B0D4C-4503-F749-8CCE-34E0D14F3F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0321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50" y="88900"/>
            <a:ext cx="3913188" cy="766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2742DE-4610-6E4E-A227-84D392C04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72B7FE-31D5-5A45-896D-D6909AF2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smtClean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D5E1FA-5C1D-4703-BD47-CA5A11203ABE}" type="datetime1">
              <a:rPr kumimoji="1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2019/11/4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D5E1FA-5C1D-4703-BD47-CA5A11203ABE}" type="datetime1">
              <a:rPr kumimoji="1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2019/11/4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7913" y="49213"/>
            <a:ext cx="882650" cy="88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4021" y="276638"/>
            <a:ext cx="10901516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021" y="1737137"/>
            <a:ext cx="11270225" cy="4351338"/>
          </a:xfrm>
        </p:spPr>
        <p:txBody>
          <a:bodyPr/>
          <a:lstStyle>
            <a:lvl1pPr marL="228600" indent="-2286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  <a:defRPr/>
            </a:lvl1pPr>
            <a:lvl2pPr marL="685800" indent="-2286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lvl2pPr>
            <a:lvl3pPr marL="1143000" indent="-2286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/>
            </a:lvl3pPr>
            <a:lvl4pPr marL="1600200" indent="-2286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lvl4pPr>
            <a:lvl5pPr>
              <a:lnSpc>
                <a:spcPct val="150000"/>
              </a:lnSpc>
              <a:spcBef>
                <a:spcPts val="0"/>
              </a:spcBef>
              <a:defRPr/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D5E1FA-5C1D-4703-BD47-CA5A11203ABE}" type="datetime1">
              <a:rPr kumimoji="1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2019/11/4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D5E1FA-5C1D-4703-BD47-CA5A11203ABE}" type="datetime1">
              <a:rPr kumimoji="1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2019/11/4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D5E1FA-5C1D-4703-BD47-CA5A11203ABE}" type="datetime1">
              <a:rPr kumimoji="1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2019/11/4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D5E1FA-5C1D-4703-BD47-CA5A11203ABE}" type="datetime1">
              <a:rPr kumimoji="1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2019/11/4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D5E1FA-5C1D-4703-BD47-CA5A11203ABE}" type="datetime1">
              <a:rPr kumimoji="1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2019/11/4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D5E1FA-5C1D-4703-BD47-CA5A11203ABE}" type="datetime1">
              <a:rPr kumimoji="1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2019/11/4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D5E1FA-5C1D-4703-BD47-CA5A11203ABE}" type="datetime1">
              <a:rPr kumimoji="1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2019/11/4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228600"/>
            <a:r>
              <a:rPr lang="zh-CN" altLang="en-US" dirty="0"/>
              <a:t>二级</a:t>
            </a:r>
          </a:p>
          <a:p>
            <a:pPr lvl="2" indent="-228600"/>
            <a:r>
              <a:rPr lang="zh-CN" altLang="en-US" dirty="0"/>
              <a:t>三级</a:t>
            </a:r>
          </a:p>
          <a:p>
            <a:pPr lvl="3" indent="-228600"/>
            <a:r>
              <a:rPr lang="zh-CN" altLang="en-US" dirty="0"/>
              <a:t>四级</a:t>
            </a:r>
          </a:p>
          <a:p>
            <a:pPr lvl="4" indent="-228600"/>
            <a:r>
              <a:rPr lang="zh-CN" altLang="en-US" dirty="0"/>
              <a:t>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134EBA6-BF6B-8A45-859C-F9598F02C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aoli.sun@tyust.edu.cn" TargetMode="External"/><Relationship Id="rId2" Type="http://schemas.openxmlformats.org/officeDocument/2006/relationships/hyperlink" Target="mailto:chaoli.sun.cn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pss.cc/gpmc17/slides/LancasterMasterclass_1.pdf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chaoli.sun.cn@gmail.com)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6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5nqEHpdyo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2"/>
          <p:cNvSpPr>
            <a:spLocks noGrp="1"/>
          </p:cNvSpPr>
          <p:nvPr>
            <p:ph type="ctrTitle"/>
          </p:nvPr>
        </p:nvSpPr>
        <p:spPr>
          <a:xfrm>
            <a:off x="152399" y="1460310"/>
            <a:ext cx="11884925" cy="2070925"/>
          </a:xfrm>
        </p:spPr>
        <p:txBody>
          <a:bodyPr vert="horz" wrap="square" lIns="91440" tIns="45720" rIns="91440" bIns="45720" anchor="b">
            <a:normAutofit fontScale="90000"/>
          </a:bodyPr>
          <a:lstStyle/>
          <a:p>
            <a:pPr>
              <a:lnSpc>
                <a:spcPct val="130000"/>
              </a:lnSpc>
              <a:buClrTx/>
              <a:buSzTx/>
              <a:buFontTx/>
            </a:pPr>
            <a:r>
              <a:rPr lang="en-US" altLang="zh-CN" sz="4000" b="1" kern="1200" dirty="0">
                <a:latin typeface="Times New Roman" panose="02020603050405020304" charset="0"/>
                <a:ea typeface="+mj-ea"/>
                <a:cs typeface="+mj-cs"/>
              </a:rPr>
              <a:t>Bayesian Approaches to Surrogate-Assisted</a:t>
            </a:r>
            <a:br>
              <a:rPr lang="en-US" altLang="zh-CN" sz="4000" b="1" kern="1200" dirty="0">
                <a:latin typeface="Times New Roman" panose="02020603050405020304" charset="0"/>
                <a:ea typeface="+mj-ea"/>
                <a:cs typeface="+mj-cs"/>
              </a:rPr>
            </a:br>
            <a:r>
              <a:rPr lang="en-US" altLang="zh-CN" sz="4000" b="1" kern="1200" dirty="0">
                <a:latin typeface="Times New Roman" panose="02020603050405020304" charset="0"/>
                <a:ea typeface="+mj-ea"/>
                <a:cs typeface="+mj-cs"/>
              </a:rPr>
              <a:t>Evolutionary Multi-objective Optimization: </a:t>
            </a:r>
            <a:br>
              <a:rPr lang="en-US" altLang="zh-CN" sz="4000" b="1" kern="1200" dirty="0">
                <a:latin typeface="Times New Roman" panose="02020603050405020304" charset="0"/>
                <a:ea typeface="+mj-ea"/>
                <a:cs typeface="+mj-cs"/>
              </a:rPr>
            </a:br>
            <a:r>
              <a:rPr lang="en-US" altLang="zh-CN" sz="4000" b="1" kern="1200" dirty="0">
                <a:latin typeface="Times New Roman" panose="02020603050405020304" charset="0"/>
                <a:ea typeface="+mj-ea"/>
                <a:cs typeface="+mj-cs"/>
              </a:rPr>
              <a:t>A Comparative Study</a:t>
            </a:r>
          </a:p>
        </p:txBody>
      </p:sp>
      <p:sp>
        <p:nvSpPr>
          <p:cNvPr id="7170" name="副标题 3"/>
          <p:cNvSpPr>
            <a:spLocks noGrp="1"/>
          </p:cNvSpPr>
          <p:nvPr>
            <p:ph type="subTitle" idx="1"/>
          </p:nvPr>
        </p:nvSpPr>
        <p:spPr>
          <a:xfrm>
            <a:off x="2659478" y="3970020"/>
            <a:ext cx="6870766" cy="2386330"/>
          </a:xfrm>
          <a:noFill/>
          <a:effectLst>
            <a:innerShdw blurRad="63500" dist="50800" dir="10800000">
              <a:prstClr val="black">
                <a:alpha val="50000"/>
              </a:prstClr>
            </a:inn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75000"/>
                  </a:schemeClr>
                </a:solidFill>
              </a14:hiddenFill>
            </a:ext>
          </a:extLst>
        </p:spPr>
        <p:txBody>
          <a:bodyPr vert="horz" wrap="square" lIns="91440" tIns="45720" rIns="91440" bIns="45720" anchor="t"/>
          <a:lstStyle/>
          <a:p>
            <a:pPr>
              <a:buClrTx/>
              <a:buSzTx/>
            </a:pPr>
            <a:endParaRPr lang="en-US" altLang="zh-CN" kern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atinLnBrk="0">
              <a:lnSpc>
                <a:spcPct val="100000"/>
              </a:lnSpc>
              <a:buClrTx/>
              <a:buSzTx/>
            </a:pPr>
            <a:r>
              <a:rPr lang="en-US" altLang="zh-CN" kern="1200" dirty="0">
                <a:latin typeface="Times New Roman" panose="02020603050405020304" charset="0"/>
                <a:cs typeface="Times New Roman" panose="02020603050405020304" charset="0"/>
              </a:rPr>
              <a:t>Chaoli Sun</a:t>
            </a:r>
          </a:p>
          <a:p>
            <a:pPr latinLnBrk="0">
              <a:lnSpc>
                <a:spcPct val="100000"/>
              </a:lnSpc>
              <a:buClrTx/>
              <a:buSzTx/>
            </a:pPr>
            <a:r>
              <a:rPr lang="en-US" altLang="zh-CN" kern="1200" dirty="0">
                <a:latin typeface="Times New Roman" panose="02020603050405020304" charset="0"/>
                <a:cs typeface="Times New Roman" panose="02020603050405020304" charset="0"/>
              </a:rPr>
              <a:t>Department of Computer Science and Technology,</a:t>
            </a:r>
          </a:p>
          <a:p>
            <a:pPr latinLnBrk="0">
              <a:lnSpc>
                <a:spcPct val="100000"/>
              </a:lnSpc>
              <a:buClrTx/>
              <a:buSzTx/>
            </a:pPr>
            <a:r>
              <a:rPr lang="en-US" altLang="zh-CN" kern="1200" dirty="0">
                <a:latin typeface="Times New Roman" panose="02020603050405020304" charset="0"/>
                <a:cs typeface="Times New Roman" panose="02020603050405020304" charset="0"/>
              </a:rPr>
              <a:t>Taiyuan University of Science and Technology</a:t>
            </a:r>
            <a:endParaRPr lang="zh-CN" altLang="en-US" kern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atinLnBrk="0">
              <a:lnSpc>
                <a:spcPct val="100000"/>
              </a:lnSpc>
              <a:buClrTx/>
              <a:buSzTx/>
            </a:pPr>
            <a:r>
              <a:rPr lang="en-US" altLang="zh-CN" kern="1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kern="120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zh-CN" kern="1200" dirty="0">
                <a:latin typeface="Times New Roman" panose="02020603050405020304" charset="0"/>
                <a:cs typeface="Times New Roman" panose="02020603050405020304" charset="0"/>
                <a:hlinkClick r:id="rId2"/>
              </a:rPr>
              <a:t>chaoli.sun.cn@gmail.co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hlinkClick r:id="rId2"/>
              </a:rPr>
              <a:t>m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kern="1200" dirty="0">
                <a:latin typeface="Times New Roman" panose="02020603050405020304" charset="0"/>
                <a:cs typeface="Times New Roman" panose="02020603050405020304" charset="0"/>
                <a:hlinkClick r:id="rId3"/>
              </a:rPr>
              <a:t>chaoli.sun@tyust.edu.cn</a:t>
            </a:r>
            <a:r>
              <a:rPr lang="en-US" altLang="zh-CN" kern="1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kern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日期占位符 1"/>
          <p:cNvSpPr txBox="1">
            <a:spLocks noGrp="1"/>
          </p:cNvSpPr>
          <p:nvPr>
            <p:ph type="dt" sz="half" idx="4294967295"/>
          </p:nvPr>
        </p:nvSpPr>
        <p:spPr>
          <a:xfrm>
            <a:off x="9280478" y="128018"/>
            <a:ext cx="2756846" cy="365125"/>
          </a:xfrm>
          <a:prstGeom prst="rect">
            <a:avLst/>
          </a:prstGeom>
          <a:noFill/>
        </p:spPr>
        <p:txBody>
          <a:bodyPr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kumimoji="1" lang="en-US" altLang="zh-CN" b="0" i="0" u="none" strike="noStrike" kern="1200" cap="none" spc="0" normalizeH="0" baseline="30000" noProof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</a:t>
            </a:r>
            <a:r>
              <a:rPr kumimoji="1" lang="en-US" altLang="zh-CN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November, 2019, Exeter</a:t>
            </a:r>
            <a:endParaRPr kumimoji="1" lang="zh-CN" altLang="en-US" b="0" i="0" u="none" strike="noStrike" kern="1200" cap="none" spc="0" normalizeH="0" baseline="0" noProof="1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6A0F6-E2BC-BF44-9E2A-BE86ED75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62F8D6-EFBA-4041-A992-6CAC91292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2AEF32-88D5-6A42-B51F-5C2CA6831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66" y="-5973"/>
            <a:ext cx="5353361" cy="33976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2FC055-32FA-4E44-9333-B8FC4336C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33" y="20032"/>
            <a:ext cx="5098498" cy="33475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518D59-2F36-014A-8E13-47D6CB933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21" y="3337284"/>
            <a:ext cx="5450758" cy="35146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4D472B-E13D-7344-9C0B-D2AEE0957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590" y="3302114"/>
            <a:ext cx="5303723" cy="35146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27AF51B-9D7D-6245-8881-1EE377B2BAF3}"/>
              </a:ext>
            </a:extLst>
          </p:cNvPr>
          <p:cNvSpPr/>
          <p:nvPr/>
        </p:nvSpPr>
        <p:spPr>
          <a:xfrm>
            <a:off x="94385" y="6488668"/>
            <a:ext cx="5608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6"/>
              </a:rPr>
              <a:t>http://gpss.cc/gpmc17/slides/LancasterMasterclass_1.pdf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9464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6A0F6-E2BC-BF44-9E2A-BE86ED75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62F8D6-EFBA-4041-A992-6CAC91292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DD9D520-EBF9-2B47-ADFD-F65CBF60B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9" y="3157"/>
            <a:ext cx="5227720" cy="33976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92301A-0E30-184F-8350-6E087683E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831" y="0"/>
            <a:ext cx="5390877" cy="34348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3B2DC7-ABA4-D94A-9867-6A2FA3114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8" y="3279530"/>
            <a:ext cx="5522914" cy="36281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692B82-1330-A84A-86B0-F0539008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622" y="3360629"/>
            <a:ext cx="5449979" cy="353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1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5A5CBF-77BF-024B-BF97-DE839CFD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optimization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C60F0B-6188-B248-9A93-FA07869826EF}"/>
              </a:ext>
            </a:extLst>
          </p:cNvPr>
          <p:cNvSpPr txBox="1"/>
          <p:nvPr/>
        </p:nvSpPr>
        <p:spPr>
          <a:xfrm>
            <a:off x="806683" y="2918720"/>
            <a:ext cx="796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Determination optimization algorithms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132551-2F78-B54D-ACF9-723188A346C2}"/>
              </a:ext>
            </a:extLst>
          </p:cNvPr>
          <p:cNvSpPr txBox="1"/>
          <p:nvPr/>
        </p:nvSpPr>
        <p:spPr>
          <a:xfrm>
            <a:off x="806683" y="3817736"/>
            <a:ext cx="799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Meta-heuristic optimization algorithms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CCEAAF-E9F0-EA48-8F93-0021BB7215E7}"/>
              </a:ext>
            </a:extLst>
          </p:cNvPr>
          <p:cNvSpPr txBox="1"/>
          <p:nvPr/>
        </p:nvSpPr>
        <p:spPr>
          <a:xfrm>
            <a:off x="204021" y="1937295"/>
            <a:ext cx="8058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u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of the acquisition function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712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1FEDC9C-7C2F-0B4E-A8F7-8F3FAAB9E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8" y="1250915"/>
            <a:ext cx="3557955" cy="55019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AC30114-9D3D-DF4E-A646-3FCC998E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21" y="105092"/>
            <a:ext cx="10901516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Evolutionary Bayesian optimization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(EBO)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FD27CB-00E1-4447-AFFB-14C16D614B76}"/>
              </a:ext>
            </a:extLst>
          </p:cNvPr>
          <p:cNvSpPr/>
          <p:nvPr/>
        </p:nvSpPr>
        <p:spPr>
          <a:xfrm>
            <a:off x="1113694" y="3168053"/>
            <a:ext cx="3006969" cy="73855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26FF9C-3F06-9D40-81B2-2FB92FC58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48" y="1430655"/>
            <a:ext cx="5001498" cy="5103569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D437387-C766-A642-ADD0-2E1DBEDEAC72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 flipV="1">
            <a:off x="4120663" y="3537330"/>
            <a:ext cx="1797885" cy="44511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731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30114-9D3D-DF4E-A646-3FCC998E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21" y="105092"/>
            <a:ext cx="10901516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evolutionary optimization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FA8D27-1E7E-3F4E-9C99-E63875B3C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0" y="1149301"/>
            <a:ext cx="7392533" cy="564751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4D17199-3850-804D-BD46-5EA062370506}"/>
              </a:ext>
            </a:extLst>
          </p:cNvPr>
          <p:cNvSpPr/>
          <p:nvPr/>
        </p:nvSpPr>
        <p:spPr>
          <a:xfrm>
            <a:off x="3690642" y="5708699"/>
            <a:ext cx="3606973" cy="108811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E73DCB6-F08C-A649-8BF2-C36EF4612F41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7297615" y="5242707"/>
            <a:ext cx="1032765" cy="101005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CCB479C-6906-9A40-85EF-3F364CD38541}"/>
              </a:ext>
            </a:extLst>
          </p:cNvPr>
          <p:cNvSpPr/>
          <p:nvPr/>
        </p:nvSpPr>
        <p:spPr>
          <a:xfrm>
            <a:off x="8330380" y="4776714"/>
            <a:ext cx="3657600" cy="931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management</a:t>
            </a: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27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3C694-5218-8445-A81C-61484905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differences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FDC5F2-EF44-B24B-8DD2-73E8F8396551}"/>
              </a:ext>
            </a:extLst>
          </p:cNvPr>
          <p:cNvSpPr txBox="1"/>
          <p:nvPr/>
        </p:nvSpPr>
        <p:spPr>
          <a:xfrm>
            <a:off x="806683" y="2632844"/>
            <a:ext cx="10901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of them are used for solving computationally expensive problems or black-box problems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BADAB4-512B-2048-9887-05C7F50A50D7}"/>
              </a:ext>
            </a:extLst>
          </p:cNvPr>
          <p:cNvSpPr txBox="1"/>
          <p:nvPr/>
        </p:nvSpPr>
        <p:spPr>
          <a:xfrm>
            <a:off x="806683" y="4024229"/>
            <a:ext cx="10298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of them utilize the Bayesian model and evolutionary algorithm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F442ED-60E8-F74A-8B57-EF58C25F6CD9}"/>
              </a:ext>
            </a:extLst>
          </p:cNvPr>
          <p:cNvSpPr txBox="1"/>
          <p:nvPr/>
        </p:nvSpPr>
        <p:spPr>
          <a:xfrm>
            <a:off x="204021" y="165141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u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C36D23-33A3-6349-9DE1-CD274757BE7B}"/>
              </a:ext>
            </a:extLst>
          </p:cNvPr>
          <p:cNvSpPr txBox="1"/>
          <p:nvPr/>
        </p:nvSpPr>
        <p:spPr>
          <a:xfrm>
            <a:off x="806683" y="5381033"/>
            <a:ext cx="10298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similar infill criteria to select solutions for exact evaluation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518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3C694-5218-8445-A81C-61484905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differences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F442ED-60E8-F74A-8B57-EF58C25F6CD9}"/>
              </a:ext>
            </a:extLst>
          </p:cNvPr>
          <p:cNvSpPr txBox="1"/>
          <p:nvPr/>
        </p:nvSpPr>
        <p:spPr>
          <a:xfrm>
            <a:off x="204021" y="1651419"/>
            <a:ext cx="2792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u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7324180-6ECD-8A46-B785-A6D35F13F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121650"/>
              </p:ext>
            </p:extLst>
          </p:nvPr>
        </p:nvGraphicFramePr>
        <p:xfrm>
          <a:off x="414214" y="2585301"/>
          <a:ext cx="1142023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906">
                  <a:extLst>
                    <a:ext uri="{9D8B030D-6E8A-4147-A177-3AD203B41FA5}">
                      <a16:colId xmlns:a16="http://schemas.microsoft.com/office/drawing/2014/main" val="2746102129"/>
                    </a:ext>
                  </a:extLst>
                </a:gridCol>
                <a:gridCol w="5328740">
                  <a:extLst>
                    <a:ext uri="{9D8B030D-6E8A-4147-A177-3AD203B41FA5}">
                      <a16:colId xmlns:a16="http://schemas.microsoft.com/office/drawing/2014/main" val="475755329"/>
                    </a:ext>
                  </a:extLst>
                </a:gridCol>
                <a:gridCol w="5314585">
                  <a:extLst>
                    <a:ext uri="{9D8B030D-6E8A-4147-A177-3AD203B41FA5}">
                      <a16:colId xmlns:a16="http://schemas.microsoft.com/office/drawing/2014/main" val="2794172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EBO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BEO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49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Evaluate the position </a:t>
                      </a:r>
                      <a:r>
                        <a:rPr lang="en-US" altLang="zh-CN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where the value of acquisition function is optimal</a:t>
                      </a:r>
                      <a:endParaRPr lang="zh-CN" altLang="en-US" sz="3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Evaluate the position where </a:t>
                      </a:r>
                      <a:r>
                        <a:rPr lang="en-US" altLang="zh-CN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value of acquisition function is best among the population</a:t>
                      </a:r>
                      <a:endParaRPr lang="zh-CN" altLang="en-US" sz="3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435616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3477A213-6017-DA41-9134-B5FF96B48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91" y="276638"/>
            <a:ext cx="9710975" cy="6311395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E943CA80-E2C7-FF4B-A4CB-9CBEF72F0DD1}"/>
              </a:ext>
            </a:extLst>
          </p:cNvPr>
          <p:cNvGrpSpPr/>
          <p:nvPr/>
        </p:nvGrpSpPr>
        <p:grpSpPr>
          <a:xfrm>
            <a:off x="1681734" y="422031"/>
            <a:ext cx="1336467" cy="5609492"/>
            <a:chOff x="1681734" y="422031"/>
            <a:chExt cx="1336467" cy="5609492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6401361-52C8-0D45-B940-59A407720188}"/>
                </a:ext>
              </a:extLst>
            </p:cNvPr>
            <p:cNvSpPr/>
            <p:nvPr/>
          </p:nvSpPr>
          <p:spPr>
            <a:xfrm>
              <a:off x="1681734" y="2145350"/>
              <a:ext cx="246185" cy="28755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69E6174-ECA9-1949-B13A-AE137F541ECE}"/>
                </a:ext>
              </a:extLst>
            </p:cNvPr>
            <p:cNvSpPr/>
            <p:nvPr/>
          </p:nvSpPr>
          <p:spPr>
            <a:xfrm>
              <a:off x="2220731" y="2289125"/>
              <a:ext cx="246185" cy="28755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625B73C-8C7F-DF44-9E00-819C684CE8E3}"/>
                </a:ext>
              </a:extLst>
            </p:cNvPr>
            <p:cNvSpPr/>
            <p:nvPr/>
          </p:nvSpPr>
          <p:spPr>
            <a:xfrm>
              <a:off x="2772016" y="2368451"/>
              <a:ext cx="246185" cy="28755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88D4194-54DB-D44F-B7B5-416E3A16B54A}"/>
                </a:ext>
              </a:extLst>
            </p:cNvPr>
            <p:cNvSpPr/>
            <p:nvPr/>
          </p:nvSpPr>
          <p:spPr>
            <a:xfrm>
              <a:off x="2564177" y="2368450"/>
              <a:ext cx="246185" cy="28755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A160830-E219-F04E-B084-B88AE88DAC00}"/>
                </a:ext>
              </a:extLst>
            </p:cNvPr>
            <p:cNvSpPr/>
            <p:nvPr/>
          </p:nvSpPr>
          <p:spPr>
            <a:xfrm>
              <a:off x="2400096" y="2310652"/>
              <a:ext cx="246185" cy="28755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D7BDDD85-F585-6241-9F1E-025D233BCBEC}"/>
                </a:ext>
              </a:extLst>
            </p:cNvPr>
            <p:cNvCxnSpPr/>
            <p:nvPr/>
          </p:nvCxnSpPr>
          <p:spPr>
            <a:xfrm flipV="1">
              <a:off x="2687269" y="4396154"/>
              <a:ext cx="0" cy="163536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550B2E4-9BF3-F04A-BE2C-80255072E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87269" y="422031"/>
              <a:ext cx="8546" cy="277013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233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3C694-5218-8445-A81C-61484905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differences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F442ED-60E8-F74A-8B57-EF58C25F6CD9}"/>
              </a:ext>
            </a:extLst>
          </p:cNvPr>
          <p:cNvSpPr txBox="1"/>
          <p:nvPr/>
        </p:nvSpPr>
        <p:spPr>
          <a:xfrm>
            <a:off x="204021" y="1651419"/>
            <a:ext cx="2792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u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7324180-6ECD-8A46-B785-A6D35F13F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863030"/>
              </p:ext>
            </p:extLst>
          </p:nvPr>
        </p:nvGraphicFramePr>
        <p:xfrm>
          <a:off x="414214" y="2585301"/>
          <a:ext cx="11420231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906">
                  <a:extLst>
                    <a:ext uri="{9D8B030D-6E8A-4147-A177-3AD203B41FA5}">
                      <a16:colId xmlns:a16="http://schemas.microsoft.com/office/drawing/2014/main" val="2746102129"/>
                    </a:ext>
                  </a:extLst>
                </a:gridCol>
                <a:gridCol w="5328740">
                  <a:extLst>
                    <a:ext uri="{9D8B030D-6E8A-4147-A177-3AD203B41FA5}">
                      <a16:colId xmlns:a16="http://schemas.microsoft.com/office/drawing/2014/main" val="475755329"/>
                    </a:ext>
                  </a:extLst>
                </a:gridCol>
                <a:gridCol w="5314585">
                  <a:extLst>
                    <a:ext uri="{9D8B030D-6E8A-4147-A177-3AD203B41FA5}">
                      <a16:colId xmlns:a16="http://schemas.microsoft.com/office/drawing/2014/main" val="2794172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EBO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BEO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49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optimal solution of the expensive function is </a:t>
                      </a:r>
                      <a:r>
                        <a:rPr lang="en-US" altLang="zh-CN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obtained by keeping on finding the optimal solution of acquisition function.</a:t>
                      </a:r>
                      <a:endParaRPr lang="zh-CN" altLang="en-US" sz="3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optimal solution of the expensive function is </a:t>
                      </a:r>
                      <a:r>
                        <a:rPr lang="en-US" altLang="zh-CN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obtained by searching the region where the optimal mean approximated value of the model allocates.</a:t>
                      </a:r>
                      <a:endParaRPr lang="zh-CN" altLang="en-US" sz="3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435616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36AE2052-C224-C343-B73D-CEBDCC69C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91" y="276638"/>
            <a:ext cx="9710975" cy="6311395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E46258EF-075D-F748-9C6B-AD7814834F36}"/>
              </a:ext>
            </a:extLst>
          </p:cNvPr>
          <p:cNvGrpSpPr/>
          <p:nvPr/>
        </p:nvGrpSpPr>
        <p:grpSpPr>
          <a:xfrm>
            <a:off x="1681734" y="422031"/>
            <a:ext cx="1336467" cy="5609492"/>
            <a:chOff x="1681734" y="422031"/>
            <a:chExt cx="1336467" cy="560949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0205090E-7275-174E-910A-1E2156CC0EDE}"/>
                </a:ext>
              </a:extLst>
            </p:cNvPr>
            <p:cNvSpPr/>
            <p:nvPr/>
          </p:nvSpPr>
          <p:spPr>
            <a:xfrm>
              <a:off x="1681734" y="2145350"/>
              <a:ext cx="246185" cy="28755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53307E1-92AE-794D-86C7-D8334E4D6736}"/>
                </a:ext>
              </a:extLst>
            </p:cNvPr>
            <p:cNvSpPr/>
            <p:nvPr/>
          </p:nvSpPr>
          <p:spPr>
            <a:xfrm>
              <a:off x="2220731" y="2289125"/>
              <a:ext cx="246185" cy="28755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59990E1-0B94-9E45-83B5-8A5A592E2681}"/>
                </a:ext>
              </a:extLst>
            </p:cNvPr>
            <p:cNvSpPr/>
            <p:nvPr/>
          </p:nvSpPr>
          <p:spPr>
            <a:xfrm>
              <a:off x="2772016" y="2368451"/>
              <a:ext cx="246185" cy="28755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C5ADFDE-1F47-6F47-A37E-ECA07BEEAF85}"/>
                </a:ext>
              </a:extLst>
            </p:cNvPr>
            <p:cNvSpPr/>
            <p:nvPr/>
          </p:nvSpPr>
          <p:spPr>
            <a:xfrm>
              <a:off x="2564177" y="2368450"/>
              <a:ext cx="246185" cy="28755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21D0860-4031-8942-868C-9090C06FF6EB}"/>
                </a:ext>
              </a:extLst>
            </p:cNvPr>
            <p:cNvSpPr/>
            <p:nvPr/>
          </p:nvSpPr>
          <p:spPr>
            <a:xfrm>
              <a:off x="2400096" y="2310652"/>
              <a:ext cx="246185" cy="28755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30E9FCAB-39B4-0248-88C7-A5DD6F93EB55}"/>
                </a:ext>
              </a:extLst>
            </p:cNvPr>
            <p:cNvCxnSpPr/>
            <p:nvPr/>
          </p:nvCxnSpPr>
          <p:spPr>
            <a:xfrm flipV="1">
              <a:off x="2687269" y="4396154"/>
              <a:ext cx="0" cy="163536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9F3088D9-E93C-9D47-99C9-AF6C64EE66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87269" y="422031"/>
              <a:ext cx="8546" cy="277013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5C08BE84-0C42-FF4D-BFEC-DE5FE553F299}"/>
              </a:ext>
            </a:extLst>
          </p:cNvPr>
          <p:cNvSpPr/>
          <p:nvPr/>
        </p:nvSpPr>
        <p:spPr>
          <a:xfrm>
            <a:off x="1356189" y="1164434"/>
            <a:ext cx="2679251" cy="267286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71790F0-72B6-C749-8B9E-26100D2041A6}"/>
              </a:ext>
            </a:extLst>
          </p:cNvPr>
          <p:cNvSpPr/>
          <p:nvPr/>
        </p:nvSpPr>
        <p:spPr>
          <a:xfrm>
            <a:off x="5923418" y="3712125"/>
            <a:ext cx="2679251" cy="267286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931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3C694-5218-8445-A81C-61484905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differences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F442ED-60E8-F74A-8B57-EF58C25F6CD9}"/>
              </a:ext>
            </a:extLst>
          </p:cNvPr>
          <p:cNvSpPr txBox="1"/>
          <p:nvPr/>
        </p:nvSpPr>
        <p:spPr>
          <a:xfrm>
            <a:off x="204021" y="1651419"/>
            <a:ext cx="2792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u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7324180-6ECD-8A46-B785-A6D35F13F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864415"/>
              </p:ext>
            </p:extLst>
          </p:nvPr>
        </p:nvGraphicFramePr>
        <p:xfrm>
          <a:off x="414214" y="2585300"/>
          <a:ext cx="11420231" cy="4132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906">
                  <a:extLst>
                    <a:ext uri="{9D8B030D-6E8A-4147-A177-3AD203B41FA5}">
                      <a16:colId xmlns:a16="http://schemas.microsoft.com/office/drawing/2014/main" val="2746102129"/>
                    </a:ext>
                  </a:extLst>
                </a:gridCol>
                <a:gridCol w="5328740">
                  <a:extLst>
                    <a:ext uri="{9D8B030D-6E8A-4147-A177-3AD203B41FA5}">
                      <a16:colId xmlns:a16="http://schemas.microsoft.com/office/drawing/2014/main" val="475755329"/>
                    </a:ext>
                  </a:extLst>
                </a:gridCol>
                <a:gridCol w="5314585">
                  <a:extLst>
                    <a:ext uri="{9D8B030D-6E8A-4147-A177-3AD203B41FA5}">
                      <a16:colId xmlns:a16="http://schemas.microsoft.com/office/drawing/2014/main" val="2794172749"/>
                    </a:ext>
                  </a:extLst>
                </a:gridCol>
              </a:tblGrid>
              <a:tr h="663344">
                <a:tc>
                  <a:txBody>
                    <a:bodyPr/>
                    <a:lstStyle/>
                    <a:p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EBO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BEO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492967"/>
                  </a:ext>
                </a:extLst>
              </a:tr>
              <a:tr h="3468679">
                <a:tc>
                  <a:txBody>
                    <a:bodyPr/>
                    <a:lstStyle/>
                    <a:p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EA is </a:t>
                      </a:r>
                      <a:r>
                        <a:rPr lang="en-US" altLang="zh-CN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to convergence </a:t>
                      </a:r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 each exact evaluation.</a:t>
                      </a:r>
                    </a:p>
                    <a:p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computational complexity </a:t>
                      </a:r>
                      <a:r>
                        <a:rPr lang="en-US" altLang="zh-CN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</a:t>
                      </a:r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CN" altLang="en-US" sz="3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EA is </a:t>
                      </a:r>
                      <a:r>
                        <a:rPr lang="en-US" altLang="zh-CN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expected to convergence</a:t>
                      </a:r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before each exact evaluation.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computational complexity </a:t>
                      </a:r>
                      <a:r>
                        <a:rPr lang="en-US" altLang="zh-CN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not more than</a:t>
                      </a:r>
                      <a:endParaRPr lang="zh-CN" altLang="en-US" sz="3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3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4356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2B24A34-71C9-5D48-A8BE-6C425077DD91}"/>
                  </a:ext>
                </a:extLst>
              </p:cNvPr>
              <p:cNvSpPr txBox="1"/>
              <p:nvPr/>
            </p:nvSpPr>
            <p:spPr>
              <a:xfrm>
                <a:off x="1110678" y="5851248"/>
                <a:ext cx="53701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𝑝𝑜𝑝𝑠𝑖𝑧𝑒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𝑔𝑒𝑛𝑒𝑟𝑎𝑡𝑖𝑜𝑛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2B24A34-71C9-5D48-A8BE-6C425077D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78" y="5851248"/>
                <a:ext cx="5370188" cy="430887"/>
              </a:xfrm>
              <a:prstGeom prst="rect">
                <a:avLst/>
              </a:prstGeom>
              <a:blipFill>
                <a:blip r:embed="rId2"/>
                <a:stretch>
                  <a:fillRect l="-1651" t="-2857" r="-1415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1B7E6CB-33E5-BE4A-99A7-35110670D706}"/>
                  </a:ext>
                </a:extLst>
              </p:cNvPr>
              <p:cNvSpPr txBox="1"/>
              <p:nvPr/>
            </p:nvSpPr>
            <p:spPr>
              <a:xfrm>
                <a:off x="6464257" y="5851248"/>
                <a:ext cx="53701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𝑝𝑜𝑝𝑠𝑖𝑧𝑒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𝑔𝑒𝑛𝑒𝑟𝑎𝑡𝑖𝑜𝑛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1B7E6CB-33E5-BE4A-99A7-35110670D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257" y="5851248"/>
                <a:ext cx="5370188" cy="430887"/>
              </a:xfrm>
              <a:prstGeom prst="rect">
                <a:avLst/>
              </a:prstGeom>
              <a:blipFill>
                <a:blip r:embed="rId3"/>
                <a:stretch>
                  <a:fillRect l="-1651" t="-2857" r="-1415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>
            <a:extLst>
              <a:ext uri="{FF2B5EF4-FFF2-40B4-BE49-F238E27FC236}">
                <a16:creationId xmlns:a16="http://schemas.microsoft.com/office/drawing/2014/main" id="{AF780A5C-6556-0F46-B9C8-78E89B86E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103" y="227705"/>
            <a:ext cx="9853793" cy="63536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BD670AAE-C1B1-904B-AD6A-7C019F3BE45A}"/>
                  </a:ext>
                </a:extLst>
              </p14:cNvPr>
              <p14:cNvContentPartPr/>
              <p14:nvPr/>
            </p14:nvContentPartPr>
            <p14:xfrm>
              <a:off x="7055695" y="1854222"/>
              <a:ext cx="2359080" cy="88668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BD670AAE-C1B1-904B-AD6A-7C019F3BE4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37695" y="1836582"/>
                <a:ext cx="2394720" cy="9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55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3C694-5218-8445-A81C-61484905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differences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F442ED-60E8-F74A-8B57-EF58C25F6CD9}"/>
              </a:ext>
            </a:extLst>
          </p:cNvPr>
          <p:cNvSpPr txBox="1"/>
          <p:nvPr/>
        </p:nvSpPr>
        <p:spPr>
          <a:xfrm>
            <a:off x="204021" y="1651419"/>
            <a:ext cx="2792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u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7324180-6ECD-8A46-B785-A6D35F13F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158427"/>
              </p:ext>
            </p:extLst>
          </p:nvPr>
        </p:nvGraphicFramePr>
        <p:xfrm>
          <a:off x="414214" y="2585300"/>
          <a:ext cx="11420231" cy="4132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906">
                  <a:extLst>
                    <a:ext uri="{9D8B030D-6E8A-4147-A177-3AD203B41FA5}">
                      <a16:colId xmlns:a16="http://schemas.microsoft.com/office/drawing/2014/main" val="2746102129"/>
                    </a:ext>
                  </a:extLst>
                </a:gridCol>
                <a:gridCol w="5328740">
                  <a:extLst>
                    <a:ext uri="{9D8B030D-6E8A-4147-A177-3AD203B41FA5}">
                      <a16:colId xmlns:a16="http://schemas.microsoft.com/office/drawing/2014/main" val="475755329"/>
                    </a:ext>
                  </a:extLst>
                </a:gridCol>
                <a:gridCol w="5314585">
                  <a:extLst>
                    <a:ext uri="{9D8B030D-6E8A-4147-A177-3AD203B41FA5}">
                      <a16:colId xmlns:a16="http://schemas.microsoft.com/office/drawing/2014/main" val="2794172749"/>
                    </a:ext>
                  </a:extLst>
                </a:gridCol>
              </a:tblGrid>
              <a:tr h="663344">
                <a:tc>
                  <a:txBody>
                    <a:bodyPr/>
                    <a:lstStyle/>
                    <a:p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EBO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BEO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492967"/>
                  </a:ext>
                </a:extLst>
              </a:tr>
              <a:tr h="3468679">
                <a:tc>
                  <a:txBody>
                    <a:bodyPr/>
                    <a:lstStyle/>
                    <a:p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the environmental selection, the offspring population is selected according to </a:t>
                      </a:r>
                      <a:r>
                        <a:rPr lang="en-US" altLang="zh-CN" sz="3200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value of</a:t>
                      </a:r>
                      <a:r>
                        <a:rPr lang="en-US" altLang="zh-CN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3200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acquisition function</a:t>
                      </a:r>
                      <a:r>
                        <a:rPr lang="en-US" altLang="zh-CN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zh-CN" altLang="en-US" sz="3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the environmental selection, the offspring population is selected according to </a:t>
                      </a:r>
                      <a:r>
                        <a:rPr lang="en-US" altLang="zh-CN" sz="3200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mean approximated value</a:t>
                      </a:r>
                      <a:r>
                        <a:rPr lang="en-US" altLang="zh-CN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zh-CN" altLang="en-US" sz="3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endParaRPr lang="zh-CN" altLang="en-US" sz="3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435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093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2"/>
          <p:cNvSpPr>
            <a:spLocks noGrp="1"/>
          </p:cNvSpPr>
          <p:nvPr>
            <p:ph type="title"/>
          </p:nvPr>
        </p:nvSpPr>
        <p:spPr>
          <a:xfrm>
            <a:off x="373380" y="175895"/>
            <a:ext cx="2317750" cy="1169035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en-US" altLang="zh-CN" sz="4800" dirty="0">
                <a:solidFill>
                  <a:schemeClr val="tx1"/>
                </a:solidFill>
                <a:latin typeface="Times New Roman" panose="02020603050405020304" charset="0"/>
              </a:rPr>
              <a:t>Outline</a:t>
            </a:r>
            <a:endParaRPr lang="en-US" altLang="zh-CN" sz="4800" b="1" dirty="0"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sp>
        <p:nvSpPr>
          <p:cNvPr id="8" name=" 8"/>
          <p:cNvSpPr/>
          <p:nvPr/>
        </p:nvSpPr>
        <p:spPr>
          <a:xfrm>
            <a:off x="43498" y="1138555"/>
            <a:ext cx="12104688" cy="365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B32B2"/>
              </a:gs>
              <a:gs pos="96000">
                <a:srgbClr val="00B0F0"/>
              </a:gs>
              <a:gs pos="12000">
                <a:srgbClr val="742FA8"/>
              </a:gs>
              <a:gs pos="40000">
                <a:srgbClr val="00B0F0"/>
              </a:gs>
              <a:gs pos="73000">
                <a:srgbClr val="00B0F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3380" y="1536700"/>
            <a:ext cx="11687175" cy="369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Optimization and models</a:t>
            </a: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Evolutionary Bayesian optimization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Bayesian evolutionary optimization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Experimental studies</a:t>
            </a: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Conclusion</a:t>
            </a:r>
            <a:endParaRPr lang="en-US" altLang="zh-CN" sz="3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470AAC-8483-3B4A-884F-4C56D9154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1" y="1066107"/>
            <a:ext cx="4284057" cy="568680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AC30114-9D3D-DF4E-A646-3FCC998E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21" y="105092"/>
            <a:ext cx="10901516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Evolutionary Bayesian optimization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(EBO)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FD27CB-00E1-4447-AFFB-14C16D614B76}"/>
              </a:ext>
            </a:extLst>
          </p:cNvPr>
          <p:cNvSpPr/>
          <p:nvPr/>
        </p:nvSpPr>
        <p:spPr>
          <a:xfrm>
            <a:off x="931986" y="3006969"/>
            <a:ext cx="3188678" cy="89963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D437387-C766-A642-ADD0-2E1DBEDEAC72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4120664" y="3456788"/>
            <a:ext cx="1797884" cy="52565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CADAC77E-F257-0845-A534-33AAF8DC9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54" y="1320107"/>
            <a:ext cx="4820980" cy="532466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A399A42-699E-BC42-B642-AA945A6C3205}"/>
              </a:ext>
            </a:extLst>
          </p:cNvPr>
          <p:cNvSpPr/>
          <p:nvPr/>
        </p:nvSpPr>
        <p:spPr>
          <a:xfrm>
            <a:off x="5918548" y="1094264"/>
            <a:ext cx="5687298" cy="5658644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083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BAAC79-A754-504E-BCDD-9C154221C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3" y="927547"/>
            <a:ext cx="7550795" cy="593045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AC30114-9D3D-DF4E-A646-3FCC998E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21" y="105092"/>
            <a:ext cx="10901516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evolutionary optimization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D17199-3850-804D-BD46-5EA062370506}"/>
              </a:ext>
            </a:extLst>
          </p:cNvPr>
          <p:cNvSpPr/>
          <p:nvPr/>
        </p:nvSpPr>
        <p:spPr>
          <a:xfrm>
            <a:off x="3690642" y="5708699"/>
            <a:ext cx="3606973" cy="108811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E73DCB6-F08C-A649-8BF2-C36EF4612F41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7297615" y="5242707"/>
            <a:ext cx="1032765" cy="101005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CCB479C-6906-9A40-85EF-3F364CD38541}"/>
              </a:ext>
            </a:extLst>
          </p:cNvPr>
          <p:cNvSpPr/>
          <p:nvPr/>
        </p:nvSpPr>
        <p:spPr>
          <a:xfrm>
            <a:off x="8330380" y="4776714"/>
            <a:ext cx="3657600" cy="931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management</a:t>
            </a: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424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85CB1-162F-7549-8892-E3B324FC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 management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F58663-1722-644E-8EAD-6AAA928D0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58" y="1754722"/>
            <a:ext cx="5475810" cy="918140"/>
          </a:xfrm>
        </p:spPr>
        <p:txBody>
          <a:bodyPr/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samples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052AC2-3F31-A346-B144-BFF6C91CB909}"/>
              </a:ext>
            </a:extLst>
          </p:cNvPr>
          <p:cNvSpPr/>
          <p:nvPr/>
        </p:nvSpPr>
        <p:spPr>
          <a:xfrm>
            <a:off x="258958" y="3105834"/>
            <a:ext cx="5647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itchFamily="2" charset="2"/>
              <a:buChar char="u"/>
            </a:pPr>
            <a:r>
              <a:rPr kumimoji="1" lang="en-US" altLang="zh-CN" sz="3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When for exact evaluation</a:t>
            </a:r>
            <a:endParaRPr kumimoji="1" lang="zh-CN" altLang="en-US" sz="3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28DBD2-AB99-9142-A4D7-A91FD1AA438D}"/>
              </a:ext>
            </a:extLst>
          </p:cNvPr>
          <p:cNvSpPr/>
          <p:nvPr/>
        </p:nvSpPr>
        <p:spPr>
          <a:xfrm>
            <a:off x="258958" y="4348480"/>
            <a:ext cx="5775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itchFamily="2" charset="2"/>
              <a:buChar char="u"/>
            </a:pPr>
            <a:r>
              <a:rPr kumimoji="1" lang="en-US" altLang="zh-CN" sz="3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Which for exact evaluation</a:t>
            </a:r>
            <a:endParaRPr kumimoji="1" lang="zh-CN" altLang="en-US" sz="3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EEFE45-9333-704C-8D71-E74350CD5A73}"/>
              </a:ext>
            </a:extLst>
          </p:cNvPr>
          <p:cNvSpPr/>
          <p:nvPr/>
        </p:nvSpPr>
        <p:spPr>
          <a:xfrm>
            <a:off x="4347183" y="1893077"/>
            <a:ext cx="675835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solutions which have been evaluated using the expensive function</a:t>
            </a: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83AB05A-7E40-9443-913D-2427D920F9FA}"/>
              </a:ext>
            </a:extLst>
          </p:cNvPr>
          <p:cNvSpPr/>
          <p:nvPr/>
        </p:nvSpPr>
        <p:spPr>
          <a:xfrm>
            <a:off x="5872792" y="3012997"/>
            <a:ext cx="437187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20 generations</a:t>
            </a: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941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85CB1-162F-7549-8892-E3B324FC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 management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F58663-1722-644E-8EAD-6AAA928D0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58" y="1754722"/>
            <a:ext cx="5475810" cy="918140"/>
          </a:xfrm>
        </p:spPr>
        <p:txBody>
          <a:bodyPr/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samples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052AC2-3F31-A346-B144-BFF6C91CB909}"/>
              </a:ext>
            </a:extLst>
          </p:cNvPr>
          <p:cNvSpPr/>
          <p:nvPr/>
        </p:nvSpPr>
        <p:spPr>
          <a:xfrm>
            <a:off x="258958" y="3105834"/>
            <a:ext cx="5647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itchFamily="2" charset="2"/>
              <a:buChar char="u"/>
            </a:pPr>
            <a:r>
              <a:rPr kumimoji="1" lang="en-US" altLang="zh-CN" sz="3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When for exact evaluation</a:t>
            </a:r>
            <a:endParaRPr kumimoji="1" lang="zh-CN" altLang="en-US" sz="3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28DBD2-AB99-9142-A4D7-A91FD1AA438D}"/>
              </a:ext>
            </a:extLst>
          </p:cNvPr>
          <p:cNvSpPr/>
          <p:nvPr/>
        </p:nvSpPr>
        <p:spPr>
          <a:xfrm>
            <a:off x="258958" y="4348480"/>
            <a:ext cx="5775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itchFamily="2" charset="2"/>
              <a:buChar char="u"/>
            </a:pPr>
            <a:r>
              <a:rPr kumimoji="1" lang="en-US" altLang="zh-CN" sz="3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Which for exact evaluation</a:t>
            </a:r>
            <a:endParaRPr kumimoji="1" lang="zh-CN" altLang="en-US" sz="3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 descr="strategy1_00">
            <a:extLst>
              <a:ext uri="{FF2B5EF4-FFF2-40B4-BE49-F238E27FC236}">
                <a16:creationId xmlns:a16="http://schemas.microsoft.com/office/drawing/2014/main" id="{DCE1131E-B51E-6D46-9CC8-BCE5EE74A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234" y="276638"/>
            <a:ext cx="3917689" cy="3073962"/>
          </a:xfrm>
          <a:prstGeom prst="rect">
            <a:avLst/>
          </a:prstGeom>
        </p:spPr>
      </p:pic>
      <p:pic>
        <p:nvPicPr>
          <p:cNvPr id="7" name="图片 6" descr="strategy2_00">
            <a:extLst>
              <a:ext uri="{FF2B5EF4-FFF2-40B4-BE49-F238E27FC236}">
                <a16:creationId xmlns:a16="http://schemas.microsoft.com/office/drawing/2014/main" id="{187DCF75-C536-A84F-ADA6-B388F370C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234" y="3629853"/>
            <a:ext cx="3516991" cy="316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70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6EBA0B-9723-854B-9483-4BB86FFC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studies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E0A4D4-7E80-1E42-BF87-65202820A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2F9FCE-2E34-BD4D-BB7D-AABD1B17C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41" y="1259934"/>
            <a:ext cx="11798269" cy="50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23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58CCC-CA67-574C-95E0-B4A33978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studies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9562C0-6B22-C64C-BF50-69DA3B704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E8CA77-4354-3447-B560-BD4DA75E7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3" y="1399635"/>
            <a:ext cx="11952194" cy="503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00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07EE9-28AB-C041-ACF2-47E6AEE27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studies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A90146-5CAC-5F4D-A07B-4CFB55386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FF3C05-FCB4-6947-B1EB-C5612FC6E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79" y="1354682"/>
            <a:ext cx="9813821" cy="54010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F51A093-A938-AF42-9F0F-E33D54A71E09}"/>
              </a:ext>
            </a:extLst>
          </p:cNvPr>
          <p:cNvSpPr/>
          <p:nvPr/>
        </p:nvSpPr>
        <p:spPr>
          <a:xfrm>
            <a:off x="4470400" y="2353733"/>
            <a:ext cx="1354668" cy="1219200"/>
          </a:xfrm>
          <a:prstGeom prst="rect">
            <a:avLst/>
          </a:prstGeom>
          <a:noFill/>
          <a:ln w="38100">
            <a:solidFill>
              <a:srgbClr val="1356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A5556B-31A5-DF49-B922-A978C60838B7}"/>
              </a:ext>
            </a:extLst>
          </p:cNvPr>
          <p:cNvSpPr/>
          <p:nvPr/>
        </p:nvSpPr>
        <p:spPr>
          <a:xfrm>
            <a:off x="8480425" y="2346851"/>
            <a:ext cx="1720850" cy="1226081"/>
          </a:xfrm>
          <a:prstGeom prst="rect">
            <a:avLst/>
          </a:prstGeom>
          <a:noFill/>
          <a:ln w="38100">
            <a:solidFill>
              <a:srgbClr val="1356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025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ED63D9-3280-CC49-97A3-CA60E6F2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studies</a:t>
            </a:r>
            <a:endParaRPr kumimoji="1"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17049AC-0440-2346-AECE-2A48739122D0}"/>
              </a:ext>
            </a:extLst>
          </p:cNvPr>
          <p:cNvGrpSpPr/>
          <p:nvPr/>
        </p:nvGrpSpPr>
        <p:grpSpPr>
          <a:xfrm>
            <a:off x="913958" y="1740321"/>
            <a:ext cx="4377529" cy="3930325"/>
            <a:chOff x="1281113" y="1684663"/>
            <a:chExt cx="5615696" cy="4718399"/>
          </a:xfrm>
        </p:grpSpPr>
        <p:cxnSp>
          <p:nvCxnSpPr>
            <p:cNvPr id="5" name="直线箭头连接符 4">
              <a:extLst>
                <a:ext uri="{FF2B5EF4-FFF2-40B4-BE49-F238E27FC236}">
                  <a16:creationId xmlns:a16="http://schemas.microsoft.com/office/drawing/2014/main" id="{46BEAF69-93C7-8F42-A8EB-94F8C52AD377}"/>
                </a:ext>
              </a:extLst>
            </p:cNvPr>
            <p:cNvCxnSpPr>
              <a:cxnSpLocks/>
            </p:cNvCxnSpPr>
            <p:nvPr/>
          </p:nvCxnSpPr>
          <p:spPr>
            <a:xfrm>
              <a:off x="1800226" y="5829300"/>
              <a:ext cx="471487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B293F9BF-394E-3643-B809-9FBE499D8626}"/>
                </a:ext>
              </a:extLst>
            </p:cNvPr>
            <p:cNvCxnSpPr/>
            <p:nvPr/>
          </p:nvCxnSpPr>
          <p:spPr>
            <a:xfrm flipV="1">
              <a:off x="1785938" y="1885950"/>
              <a:ext cx="0" cy="39290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58A44AEE-8C3F-3346-B111-0F619164F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5938" y="2628900"/>
              <a:ext cx="3671887" cy="31861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52DAE2E0-2DCF-0240-B14E-965932F04D30}"/>
                    </a:ext>
                  </a:extLst>
                </p:cNvPr>
                <p:cNvSpPr txBox="1"/>
                <p:nvPr/>
              </p:nvSpPr>
              <p:spPr>
                <a:xfrm>
                  <a:off x="5457825" y="2413456"/>
                  <a:ext cx="35676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zh-CN" alt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28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52DAE2E0-2DCF-0240-B14E-965932F04D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7825" y="2413456"/>
                  <a:ext cx="356764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26087" r="-21739" b="-137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390BF4F-E43F-DD41-BC95-EE59AF735D65}"/>
                    </a:ext>
                  </a:extLst>
                </p:cNvPr>
                <p:cNvSpPr txBox="1"/>
                <p:nvPr/>
              </p:nvSpPr>
              <p:spPr>
                <a:xfrm>
                  <a:off x="6515101" y="5972175"/>
                  <a:ext cx="38170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390BF4F-E43F-DD41-BC95-EE59AF735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5101" y="5972175"/>
                  <a:ext cx="381708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48000" r="-20000" b="-5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C2FEB5E1-A760-6649-A03C-31CB5C08CC5A}"/>
                    </a:ext>
                  </a:extLst>
                </p:cNvPr>
                <p:cNvSpPr txBox="1"/>
                <p:nvPr/>
              </p:nvSpPr>
              <p:spPr>
                <a:xfrm>
                  <a:off x="1281113" y="1684663"/>
                  <a:ext cx="38997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C2FEB5E1-A760-6649-A03C-31CB5C08C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1113" y="1684663"/>
                  <a:ext cx="389979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58333" r="-20833" b="-586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0132630-3ADA-7843-BEA9-E440C30D2CAA}"/>
                </a:ext>
              </a:extLst>
            </p:cNvPr>
            <p:cNvSpPr/>
            <p:nvPr/>
          </p:nvSpPr>
          <p:spPr>
            <a:xfrm>
              <a:off x="4586288" y="3643313"/>
              <a:ext cx="185737" cy="2071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7C4314A-8E05-414C-9BF2-18138E6CC15D}"/>
                </a:ext>
              </a:extLst>
            </p:cNvPr>
            <p:cNvSpPr/>
            <p:nvPr/>
          </p:nvSpPr>
          <p:spPr>
            <a:xfrm>
              <a:off x="3900488" y="3508582"/>
              <a:ext cx="185737" cy="2071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BDD8279-F036-324A-AF34-49FC44A9322E}"/>
                </a:ext>
              </a:extLst>
            </p:cNvPr>
            <p:cNvSpPr/>
            <p:nvPr/>
          </p:nvSpPr>
          <p:spPr>
            <a:xfrm>
              <a:off x="3955257" y="4129654"/>
              <a:ext cx="185737" cy="2071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1C5F13F-33D8-F64E-B332-981FC4EBAB69}"/>
                </a:ext>
              </a:extLst>
            </p:cNvPr>
            <p:cNvSpPr/>
            <p:nvPr/>
          </p:nvSpPr>
          <p:spPr>
            <a:xfrm>
              <a:off x="4164806" y="3114676"/>
              <a:ext cx="185737" cy="2071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735FDCE-8576-CF4F-9AD0-12756FE33C10}"/>
                </a:ext>
              </a:extLst>
            </p:cNvPr>
            <p:cNvSpPr/>
            <p:nvPr/>
          </p:nvSpPr>
          <p:spPr>
            <a:xfrm>
              <a:off x="3595687" y="3820715"/>
              <a:ext cx="185737" cy="2071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0E2BC2D8-8F70-5B47-B8EC-B73CF9555AFF}"/>
                </a:ext>
              </a:extLst>
            </p:cNvPr>
            <p:cNvCxnSpPr/>
            <p:nvPr/>
          </p:nvCxnSpPr>
          <p:spPr>
            <a:xfrm flipH="1">
              <a:off x="3200400" y="3820715"/>
              <a:ext cx="1150143" cy="979885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4CF7B32-C44F-204E-A4C9-BED8003D825D}"/>
              </a:ext>
            </a:extLst>
          </p:cNvPr>
          <p:cNvGrpSpPr/>
          <p:nvPr/>
        </p:nvGrpSpPr>
        <p:grpSpPr>
          <a:xfrm>
            <a:off x="6100803" y="1485764"/>
            <a:ext cx="5238003" cy="4412815"/>
            <a:chOff x="799291" y="276638"/>
            <a:chExt cx="9710975" cy="6311395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AB9D576-AD22-5D4D-9295-D5AE21675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291" y="276638"/>
              <a:ext cx="9710975" cy="6311395"/>
            </a:xfrm>
            <a:prstGeom prst="rect">
              <a:avLst/>
            </a:prstGeom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3CF71F0-90BD-7740-AEA0-3851FA4D153F}"/>
                </a:ext>
              </a:extLst>
            </p:cNvPr>
            <p:cNvGrpSpPr/>
            <p:nvPr/>
          </p:nvGrpSpPr>
          <p:grpSpPr>
            <a:xfrm>
              <a:off x="1681734" y="422031"/>
              <a:ext cx="1336467" cy="5609492"/>
              <a:chOff x="1681734" y="422031"/>
              <a:chExt cx="1336467" cy="5609492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7DD71959-802A-2745-BECC-48A17A05BCB5}"/>
                  </a:ext>
                </a:extLst>
              </p:cNvPr>
              <p:cNvSpPr/>
              <p:nvPr/>
            </p:nvSpPr>
            <p:spPr>
              <a:xfrm>
                <a:off x="1681734" y="2145350"/>
                <a:ext cx="246185" cy="287551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6D2028E9-9CDC-E24E-A803-345159FAF769}"/>
                  </a:ext>
                </a:extLst>
              </p:cNvPr>
              <p:cNvSpPr/>
              <p:nvPr/>
            </p:nvSpPr>
            <p:spPr>
              <a:xfrm>
                <a:off x="2220731" y="2289125"/>
                <a:ext cx="246185" cy="287551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77120832-6FDD-3B41-B9C3-EE49B6ACC6F5}"/>
                  </a:ext>
                </a:extLst>
              </p:cNvPr>
              <p:cNvSpPr/>
              <p:nvPr/>
            </p:nvSpPr>
            <p:spPr>
              <a:xfrm>
                <a:off x="2772016" y="2368451"/>
                <a:ext cx="246185" cy="287551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F248B759-76AE-9D40-A8EE-C463B9DA8532}"/>
                  </a:ext>
                </a:extLst>
              </p:cNvPr>
              <p:cNvSpPr/>
              <p:nvPr/>
            </p:nvSpPr>
            <p:spPr>
              <a:xfrm>
                <a:off x="2564177" y="2368450"/>
                <a:ext cx="246185" cy="287551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49754A6-0F61-A343-84CD-651573A7EFBC}"/>
                  </a:ext>
                </a:extLst>
              </p:cNvPr>
              <p:cNvSpPr/>
              <p:nvPr/>
            </p:nvSpPr>
            <p:spPr>
              <a:xfrm>
                <a:off x="2400096" y="2310652"/>
                <a:ext cx="246185" cy="287551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29" name="直线连接符 28">
                <a:extLst>
                  <a:ext uri="{FF2B5EF4-FFF2-40B4-BE49-F238E27FC236}">
                    <a16:creationId xmlns:a16="http://schemas.microsoft.com/office/drawing/2014/main" id="{BE93AAC7-4275-3A46-93E9-DCC5F9D7C5F5}"/>
                  </a:ext>
                </a:extLst>
              </p:cNvPr>
              <p:cNvCxnSpPr/>
              <p:nvPr/>
            </p:nvCxnSpPr>
            <p:spPr>
              <a:xfrm flipV="1">
                <a:off x="2687269" y="4396154"/>
                <a:ext cx="0" cy="1635369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符 29">
                <a:extLst>
                  <a:ext uri="{FF2B5EF4-FFF2-40B4-BE49-F238E27FC236}">
                    <a16:creationId xmlns:a16="http://schemas.microsoft.com/office/drawing/2014/main" id="{144ECDA4-5826-2748-AFFB-9676747784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87269" y="422031"/>
                <a:ext cx="8546" cy="2770133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39790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65125" y="152400"/>
            <a:ext cx="10901045" cy="1058545"/>
          </a:xfrm>
        </p:spPr>
        <p:txBody>
          <a:bodyPr anchor="ctr"/>
          <a:lstStyle/>
          <a:p>
            <a:r>
              <a:rPr lang="en-US" altLang="zh-CN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onclusion</a:t>
            </a:r>
          </a:p>
        </p:txBody>
      </p:sp>
      <p:sp>
        <p:nvSpPr>
          <p:cNvPr id="8" name=" 8"/>
          <p:cNvSpPr/>
          <p:nvPr/>
        </p:nvSpPr>
        <p:spPr>
          <a:xfrm>
            <a:off x="61913" y="1007745"/>
            <a:ext cx="12104688" cy="365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B32B2"/>
              </a:gs>
              <a:gs pos="96000">
                <a:srgbClr val="00B0F0"/>
              </a:gs>
              <a:gs pos="12000">
                <a:srgbClr val="742FA8"/>
              </a:gs>
              <a:gs pos="40000">
                <a:srgbClr val="00B0F0"/>
              </a:gs>
              <a:gs pos="73000">
                <a:srgbClr val="00B0F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E5A5A9A-7DEE-5549-895F-7B7A99C378FC}"/>
              </a:ext>
            </a:extLst>
          </p:cNvPr>
          <p:cNvSpPr txBox="1">
            <a:spLocks/>
          </p:cNvSpPr>
          <p:nvPr/>
        </p:nvSpPr>
        <p:spPr>
          <a:xfrm>
            <a:off x="365125" y="1440533"/>
            <a:ext cx="11285008" cy="1234934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2286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approaches using the GP model and meta-heuristic algorithms are compared.  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A048F58-28B8-3540-A19F-23782D590490}"/>
              </a:ext>
            </a:extLst>
          </p:cNvPr>
          <p:cNvSpPr txBox="1">
            <a:spLocks/>
          </p:cNvSpPr>
          <p:nvPr/>
        </p:nvSpPr>
        <p:spPr>
          <a:xfrm>
            <a:off x="365125" y="2811533"/>
            <a:ext cx="11285008" cy="1234934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2286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kumimoji="1"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050C26D1-A317-6148-A10F-C449B1A4F458}"/>
              </a:ext>
            </a:extLst>
          </p:cNvPr>
          <p:cNvSpPr txBox="1">
            <a:spLocks/>
          </p:cNvSpPr>
          <p:nvPr/>
        </p:nvSpPr>
        <p:spPr>
          <a:xfrm>
            <a:off x="365125" y="2761333"/>
            <a:ext cx="11285008" cy="897291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2286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an information on the way to use the model.  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4C456DD-11C9-F445-AA32-20009E2E9666}"/>
              </a:ext>
            </a:extLst>
          </p:cNvPr>
          <p:cNvSpPr txBox="1">
            <a:spLocks/>
          </p:cNvSpPr>
          <p:nvPr/>
        </p:nvSpPr>
        <p:spPr>
          <a:xfrm>
            <a:off x="365125" y="3602498"/>
            <a:ext cx="11285008" cy="210576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2286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3600" dirty="0"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BEO is more efficient than EBO for time-consuming multi-objective optimization problems</a:t>
            </a:r>
            <a:r>
              <a:rPr lang="zh-CN" altLang="en-US" sz="3600" dirty="0"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to some degree, but more studies are required to further confirm the conclusion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0AFCB08-3A74-234D-AD02-B8ED7E52D728}"/>
              </a:ext>
            </a:extLst>
          </p:cNvPr>
          <p:cNvSpPr/>
          <p:nvPr/>
        </p:nvSpPr>
        <p:spPr>
          <a:xfrm>
            <a:off x="533400" y="5307316"/>
            <a:ext cx="113080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Please contact </a:t>
            </a:r>
            <a:r>
              <a:rPr lang="en-US" altLang="zh-CN" sz="2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Chaoli</a:t>
            </a:r>
            <a:r>
              <a:rPr lang="en-US" altLang="zh-CN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Sun (</a:t>
            </a:r>
            <a:r>
              <a:rPr lang="en-US" altLang="zh-CN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chaoli.sun.cn@gmail.com)</a:t>
            </a:r>
            <a:r>
              <a:rPr lang="en-US" altLang="zh-CN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email if you have any question or comments!</a:t>
            </a:r>
            <a:endParaRPr lang="zh-CN" alt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DC1EE00-E0A0-B44F-84CE-96F55140C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053" y="1927021"/>
            <a:ext cx="4428347" cy="2457783"/>
          </a:xfrm>
        </p:spPr>
        <p:txBody>
          <a:bodyPr>
            <a:noAutofit/>
          </a:bodyPr>
          <a:lstStyle/>
          <a:p>
            <a:r>
              <a:rPr lang="en-US" altLang="zh-CN" sz="8800" dirty="0">
                <a:latin typeface="华文琥珀" panose="02010800040101010101" pitchFamily="2" charset="-122"/>
                <a:ea typeface="华文琥珀" panose="02010800040101010101" pitchFamily="2" charset="-122"/>
              </a:rPr>
              <a:t>Thanks!</a:t>
            </a:r>
            <a:endParaRPr lang="zh-CN" altLang="en-US" sz="8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4138F-3B17-3D49-BAF8-E9A76EF6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Optimization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73AAB2-8355-A844-ADA6-3FA065A4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021" y="1602201"/>
            <a:ext cx="4845651" cy="733108"/>
          </a:xfrm>
        </p:spPr>
        <p:txBody>
          <a:bodyPr/>
          <a:lstStyle/>
          <a:p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0B720E9-4564-774A-99BD-BF2927687DB6}"/>
                  </a:ext>
                </a:extLst>
              </p:cNvPr>
              <p:cNvSpPr txBox="1"/>
              <p:nvPr/>
            </p:nvSpPr>
            <p:spPr>
              <a:xfrm>
                <a:off x="1303360" y="3309082"/>
                <a:ext cx="113958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0B720E9-4564-774A-99BD-BF2927687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360" y="3309082"/>
                <a:ext cx="1139588" cy="492443"/>
              </a:xfrm>
              <a:prstGeom prst="rect">
                <a:avLst/>
              </a:prstGeom>
              <a:blipFill>
                <a:blip r:embed="rId2"/>
                <a:stretch>
                  <a:fillRect l="-12222" t="-35897" r="-52222" b="-35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AADF85E-23A2-5446-846B-8905CC6C91B4}"/>
              </a:ext>
            </a:extLst>
          </p:cNvPr>
          <p:cNvSpPr txBox="1">
            <a:spLocks/>
          </p:cNvSpPr>
          <p:nvPr/>
        </p:nvSpPr>
        <p:spPr>
          <a:xfrm>
            <a:off x="656672" y="2335309"/>
            <a:ext cx="5102683" cy="73310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2286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Single-objective problems</a:t>
            </a: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AE36C50-AEC0-0049-B42E-A06D8A30E6E4}"/>
              </a:ext>
            </a:extLst>
          </p:cNvPr>
          <p:cNvSpPr txBox="1">
            <a:spLocks/>
          </p:cNvSpPr>
          <p:nvPr/>
        </p:nvSpPr>
        <p:spPr>
          <a:xfrm>
            <a:off x="656672" y="3920724"/>
            <a:ext cx="5102683" cy="73310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2286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Multi-objective problems</a:t>
            </a: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7E44244-1384-934F-85CE-6E8D44AD5DEB}"/>
                  </a:ext>
                </a:extLst>
              </p:cNvPr>
              <p:cNvSpPr txBox="1"/>
              <p:nvPr/>
            </p:nvSpPr>
            <p:spPr>
              <a:xfrm>
                <a:off x="1303360" y="4962921"/>
                <a:ext cx="1139588" cy="5665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7E44244-1384-934F-85CE-6E8D44AD5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360" y="4962921"/>
                <a:ext cx="1139588" cy="566565"/>
              </a:xfrm>
              <a:prstGeom prst="rect">
                <a:avLst/>
              </a:prstGeom>
              <a:blipFill>
                <a:blip r:embed="rId3"/>
                <a:stretch>
                  <a:fillRect l="-12222" t="-33333" r="-457778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4EDDBAD-24EB-6C42-A246-EB0139D2F59E}"/>
                  </a:ext>
                </a:extLst>
              </p:cNvPr>
              <p:cNvSpPr txBox="1"/>
              <p:nvPr/>
            </p:nvSpPr>
            <p:spPr>
              <a:xfrm>
                <a:off x="3128792" y="3328531"/>
                <a:ext cx="263056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.    </m:t>
                      </m:r>
                      <m:acc>
                        <m:accPr>
                          <m:chr m:val="⃗"/>
                          <m:ctrlPr>
                            <a:rPr kumimoji="1"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zh-CN" altLang="en-US" sz="3200" i="1">
                          <a:latin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4EDDBAD-24EB-6C42-A246-EB0139D2F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92" y="3328531"/>
                <a:ext cx="2630563" cy="492443"/>
              </a:xfrm>
              <a:prstGeom prst="rect">
                <a:avLst/>
              </a:prstGeom>
              <a:blipFill>
                <a:blip r:embed="rId7"/>
                <a:stretch>
                  <a:fillRect t="-35000" b="-3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5E04A63-E3A4-884D-8F3F-21438A782F06}"/>
                  </a:ext>
                </a:extLst>
              </p:cNvPr>
              <p:cNvSpPr txBox="1"/>
              <p:nvPr/>
            </p:nvSpPr>
            <p:spPr>
              <a:xfrm>
                <a:off x="1127666" y="5837826"/>
                <a:ext cx="263056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.    </m:t>
                      </m:r>
                      <m:acc>
                        <m:accPr>
                          <m:chr m:val="⃗"/>
                          <m:ctrlPr>
                            <a:rPr kumimoji="1"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zh-CN" altLang="en-US" sz="3200" i="1">
                          <a:latin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5E04A63-E3A4-884D-8F3F-21438A782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666" y="5837826"/>
                <a:ext cx="2630563" cy="492443"/>
              </a:xfrm>
              <a:prstGeom prst="rect">
                <a:avLst/>
              </a:prstGeom>
              <a:blipFill>
                <a:blip r:embed="rId8"/>
                <a:stretch>
                  <a:fillRect t="-35897" b="-4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E17021D2-63B6-2D40-9B14-6A4EB53DFF67}"/>
              </a:ext>
            </a:extLst>
          </p:cNvPr>
          <p:cNvGrpSpPr/>
          <p:nvPr/>
        </p:nvGrpSpPr>
        <p:grpSpPr>
          <a:xfrm>
            <a:off x="6740715" y="2425900"/>
            <a:ext cx="4932173" cy="2006199"/>
            <a:chOff x="6769290" y="1914525"/>
            <a:chExt cx="4932173" cy="200619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566121-6D48-A145-9EEB-45C544D256C6}"/>
                </a:ext>
              </a:extLst>
            </p:cNvPr>
            <p:cNvSpPr txBox="1"/>
            <p:nvPr/>
          </p:nvSpPr>
          <p:spPr>
            <a:xfrm>
              <a:off x="7437731" y="2042921"/>
              <a:ext cx="23855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</a:t>
              </a:r>
              <a:r>
                <a:rPr kumimoji="1"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continuous</a:t>
              </a:r>
              <a:endParaRPr kumimoji="1"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7FFECD0-978C-4842-B946-70F346FD70C5}"/>
                    </a:ext>
                  </a:extLst>
                </p:cNvPr>
                <p:cNvSpPr txBox="1"/>
                <p:nvPr/>
              </p:nvSpPr>
              <p:spPr>
                <a:xfrm>
                  <a:off x="7097061" y="2089088"/>
                  <a:ext cx="34067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kumimoji="1"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7FFECD0-978C-4842-B946-70F346FD7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7061" y="2089088"/>
                  <a:ext cx="340670" cy="492443"/>
                </a:xfrm>
                <a:prstGeom prst="rect">
                  <a:avLst/>
                </a:prstGeom>
                <a:blipFill>
                  <a:blip r:embed="rId9"/>
                  <a:stretch>
                    <a:fillRect l="-40741" r="-33333" b="-3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6EA6CB9-0F6A-0341-85FD-25C65E16CBBB}"/>
                </a:ext>
              </a:extLst>
            </p:cNvPr>
            <p:cNvSpPr txBox="1"/>
            <p:nvPr/>
          </p:nvSpPr>
          <p:spPr>
            <a:xfrm>
              <a:off x="7437731" y="2672261"/>
              <a:ext cx="40975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</a:t>
              </a:r>
              <a:r>
                <a:rPr kumimoji="1"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expensive to evaluate</a:t>
              </a:r>
              <a:endParaRPr kumimoji="1"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F19EFD1-A224-974A-BBF9-B8178B4CF19B}"/>
                    </a:ext>
                  </a:extLst>
                </p:cNvPr>
                <p:cNvSpPr txBox="1"/>
                <p:nvPr/>
              </p:nvSpPr>
              <p:spPr>
                <a:xfrm>
                  <a:off x="7097061" y="2718428"/>
                  <a:ext cx="34067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kumimoji="1"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F19EFD1-A224-974A-BBF9-B8178B4CF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7061" y="2718428"/>
                  <a:ext cx="340670" cy="492443"/>
                </a:xfrm>
                <a:prstGeom prst="rect">
                  <a:avLst/>
                </a:prstGeom>
                <a:blipFill>
                  <a:blip r:embed="rId10"/>
                  <a:stretch>
                    <a:fillRect l="-40741" r="-33333" b="-3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A64D3F6-4DA8-8145-B90D-F5E5035B8658}"/>
                </a:ext>
              </a:extLst>
            </p:cNvPr>
            <p:cNvSpPr txBox="1"/>
            <p:nvPr/>
          </p:nvSpPr>
          <p:spPr>
            <a:xfrm>
              <a:off x="7437731" y="3314639"/>
              <a:ext cx="35365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</a:t>
              </a:r>
              <a:r>
                <a:rPr kumimoji="1"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3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blackbox</a:t>
              </a:r>
              <a:r>
                <a:rPr kumimoji="1"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function</a:t>
              </a:r>
              <a:endParaRPr kumimoji="1"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821784C-E3FD-C643-B2BD-8F79A6D98651}"/>
                    </a:ext>
                  </a:extLst>
                </p:cNvPr>
                <p:cNvSpPr txBox="1"/>
                <p:nvPr/>
              </p:nvSpPr>
              <p:spPr>
                <a:xfrm>
                  <a:off x="7097061" y="3360806"/>
                  <a:ext cx="34067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kumimoji="1"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821784C-E3FD-C643-B2BD-8F79A6D98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7061" y="3360806"/>
                  <a:ext cx="340670" cy="492443"/>
                </a:xfrm>
                <a:prstGeom prst="rect">
                  <a:avLst/>
                </a:prstGeom>
                <a:blipFill>
                  <a:blip r:embed="rId9"/>
                  <a:stretch>
                    <a:fillRect l="-40741" r="-33333" b="-3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DE20EA9-665F-6C45-955B-C4A40DB09A79}"/>
                </a:ext>
              </a:extLst>
            </p:cNvPr>
            <p:cNvSpPr txBox="1"/>
            <p:nvPr/>
          </p:nvSpPr>
          <p:spPr>
            <a:xfrm>
              <a:off x="6769290" y="2238233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itchFamily="2" charset="2"/>
                <a:buChar char="l"/>
              </a:pPr>
              <a:r>
                <a:rPr kumimoji="1" lang="en-US" altLang="zh-CN" dirty="0"/>
                <a:t> </a:t>
              </a:r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58C9190-5EC1-454A-B3D0-98690B251E9B}"/>
                </a:ext>
              </a:extLst>
            </p:cNvPr>
            <p:cNvSpPr txBox="1"/>
            <p:nvPr/>
          </p:nvSpPr>
          <p:spPr>
            <a:xfrm>
              <a:off x="6782458" y="2836898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itchFamily="2" charset="2"/>
                <a:buChar char="l"/>
              </a:pPr>
              <a:r>
                <a:rPr kumimoji="1" lang="en-US" altLang="zh-CN" dirty="0"/>
                <a:t> </a:t>
              </a:r>
              <a:endParaRPr kumimoji="1"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66F7CEF-8BA0-E34D-9DCB-B8BF64D4B661}"/>
                </a:ext>
              </a:extLst>
            </p:cNvPr>
            <p:cNvSpPr txBox="1"/>
            <p:nvPr/>
          </p:nvSpPr>
          <p:spPr>
            <a:xfrm>
              <a:off x="6785724" y="3436825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itchFamily="2" charset="2"/>
                <a:buChar char="l"/>
              </a:pPr>
              <a:r>
                <a:rPr kumimoji="1" lang="en-US" altLang="zh-CN" dirty="0"/>
                <a:t> </a:t>
              </a:r>
              <a:endParaRPr kumimoji="1"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8421592-426F-EC40-91A3-1605229157BC}"/>
                </a:ext>
              </a:extLst>
            </p:cNvPr>
            <p:cNvSpPr/>
            <p:nvPr/>
          </p:nvSpPr>
          <p:spPr>
            <a:xfrm>
              <a:off x="6769290" y="1914525"/>
              <a:ext cx="4932173" cy="200619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2601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4138F-3B17-3D49-BAF8-E9A76EF6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Optimization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187930-C4C4-E142-ADED-64BB6BD0A451}"/>
              </a:ext>
            </a:extLst>
          </p:cNvPr>
          <p:cNvSpPr txBox="1"/>
          <p:nvPr/>
        </p:nvSpPr>
        <p:spPr>
          <a:xfrm>
            <a:off x="320333" y="4220745"/>
            <a:ext cx="7784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Meta-heuristic optimization algorithms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F687C58-3719-9A49-96CA-13B68B9AC4EB}"/>
              </a:ext>
            </a:extLst>
          </p:cNvPr>
          <p:cNvSpPr txBox="1"/>
          <p:nvPr/>
        </p:nvSpPr>
        <p:spPr>
          <a:xfrm>
            <a:off x="637276" y="4830364"/>
            <a:ext cx="4490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Evolutionary algorithms</a:t>
            </a: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E57448E-D09F-1049-BCA6-70E863455098}"/>
              </a:ext>
            </a:extLst>
          </p:cNvPr>
          <p:cNvSpPr txBox="1"/>
          <p:nvPr/>
        </p:nvSpPr>
        <p:spPr>
          <a:xfrm>
            <a:off x="637276" y="5376939"/>
            <a:ext cx="5687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Swarm optimization algorithms</a:t>
            </a: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77D8602-CBE5-074A-9C9F-6AAA796506D0}"/>
              </a:ext>
            </a:extLst>
          </p:cNvPr>
          <p:cNvSpPr txBox="1"/>
          <p:nvPr/>
        </p:nvSpPr>
        <p:spPr>
          <a:xfrm>
            <a:off x="637276" y="5931588"/>
            <a:ext cx="1311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6B17ED8-CE36-6740-B1A6-473E286626BF}"/>
              </a:ext>
            </a:extLst>
          </p:cNvPr>
          <p:cNvSpPr txBox="1"/>
          <p:nvPr/>
        </p:nvSpPr>
        <p:spPr>
          <a:xfrm>
            <a:off x="320333" y="1579515"/>
            <a:ext cx="7604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Deterministic optimization algorithms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58E7C55-9482-094E-B60F-D4BEB8877747}"/>
              </a:ext>
            </a:extLst>
          </p:cNvPr>
          <p:cNvSpPr txBox="1"/>
          <p:nvPr/>
        </p:nvSpPr>
        <p:spPr>
          <a:xfrm>
            <a:off x="637276" y="2688351"/>
            <a:ext cx="351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Newton’s method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0C245E-4993-944A-997C-2BFCBBE59312}"/>
              </a:ext>
            </a:extLst>
          </p:cNvPr>
          <p:cNvSpPr txBox="1"/>
          <p:nvPr/>
        </p:nvSpPr>
        <p:spPr>
          <a:xfrm>
            <a:off x="637276" y="3199462"/>
            <a:ext cx="4333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Quasi-Newton method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DD6B123-8A20-3B43-B649-85B15BA68CB9}"/>
              </a:ext>
            </a:extLst>
          </p:cNvPr>
          <p:cNvSpPr txBox="1"/>
          <p:nvPr/>
        </p:nvSpPr>
        <p:spPr>
          <a:xfrm>
            <a:off x="638176" y="2167656"/>
            <a:ext cx="4709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 method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A8C18D9-A17C-5E47-A7CD-35C95CCB921F}"/>
              </a:ext>
            </a:extLst>
          </p:cNvPr>
          <p:cNvSpPr txBox="1"/>
          <p:nvPr/>
        </p:nvSpPr>
        <p:spPr>
          <a:xfrm>
            <a:off x="652822" y="3663695"/>
            <a:ext cx="1311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922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36166-7B83-B240-BF59-1BDAAC49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B08AC3-9ECC-C44B-A139-0E59F1F91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8B3FF4-5423-3243-AA4D-18ED599A0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92" y="580758"/>
            <a:ext cx="6436596" cy="55152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E1DC94-48D1-934E-AF98-A71BF1E1FD8C}"/>
              </a:ext>
            </a:extLst>
          </p:cNvPr>
          <p:cNvSpPr txBox="1"/>
          <p:nvPr/>
        </p:nvSpPr>
        <p:spPr>
          <a:xfrm>
            <a:off x="3276600" y="6109150"/>
            <a:ext cx="4426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Advantages &amp; Disadvantages</a:t>
            </a:r>
            <a:endParaRPr kumimoji="1" lang="zh-CN" alt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6" name="组 5">
            <a:extLst>
              <a:ext uri="{FF2B5EF4-FFF2-40B4-BE49-F238E27FC236}">
                <a16:creationId xmlns:a16="http://schemas.microsoft.com/office/drawing/2014/main" id="{3A12A6D3-4B40-3947-854D-2B664B0A65C3}"/>
              </a:ext>
            </a:extLst>
          </p:cNvPr>
          <p:cNvGrpSpPr/>
          <p:nvPr/>
        </p:nvGrpSpPr>
        <p:grpSpPr>
          <a:xfrm>
            <a:off x="7352871" y="87789"/>
            <a:ext cx="3617834" cy="3049696"/>
            <a:chOff x="714000" y="1834003"/>
            <a:chExt cx="5383993" cy="459121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CC74B66-7B34-8C4D-BEDF-E46081F8AD02}"/>
                </a:ext>
              </a:extLst>
            </p:cNvPr>
            <p:cNvSpPr/>
            <p:nvPr/>
          </p:nvSpPr>
          <p:spPr>
            <a:xfrm>
              <a:off x="1729804" y="3103392"/>
              <a:ext cx="3240000" cy="324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53EB597-4498-EC4C-B0EC-11FA441EE0BE}"/>
                </a:ext>
              </a:extLst>
            </p:cNvPr>
            <p:cNvSpPr/>
            <p:nvPr/>
          </p:nvSpPr>
          <p:spPr>
            <a:xfrm>
              <a:off x="3220852" y="2963349"/>
              <a:ext cx="280087" cy="2883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F8530E3-233A-C143-A55B-6CCC8FDC1428}"/>
                </a:ext>
              </a:extLst>
            </p:cNvPr>
            <p:cNvSpPr/>
            <p:nvPr/>
          </p:nvSpPr>
          <p:spPr>
            <a:xfrm>
              <a:off x="3229091" y="2166046"/>
              <a:ext cx="280087" cy="2883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DF5EC8B-0327-0C4C-B252-0452A0090EA2}"/>
                </a:ext>
              </a:extLst>
            </p:cNvPr>
            <p:cNvSpPr/>
            <p:nvPr/>
          </p:nvSpPr>
          <p:spPr>
            <a:xfrm>
              <a:off x="4539893" y="3663673"/>
              <a:ext cx="280087" cy="2883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9DFFDB5-C74B-0E42-B53F-2E6830D1DA54}"/>
                </a:ext>
              </a:extLst>
            </p:cNvPr>
            <p:cNvSpPr txBox="1"/>
            <p:nvPr/>
          </p:nvSpPr>
          <p:spPr>
            <a:xfrm>
              <a:off x="2965480" y="1834003"/>
              <a:ext cx="964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Initialize</a:t>
              </a:r>
              <a:endParaRPr lang="zh-CN" altLang="en-US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A4D11188-9805-E040-9F2B-FDBA58A4EDF6}"/>
                </a:ext>
              </a:extLst>
            </p:cNvPr>
            <p:cNvCxnSpPr/>
            <p:nvPr/>
          </p:nvCxnSpPr>
          <p:spPr>
            <a:xfrm flipH="1">
              <a:off x="3360896" y="2454370"/>
              <a:ext cx="8239" cy="50897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17DE675-A3D0-4644-9642-BA43A9B3ABD6}"/>
                </a:ext>
              </a:extLst>
            </p:cNvPr>
            <p:cNvSpPr txBox="1"/>
            <p:nvPr/>
          </p:nvSpPr>
          <p:spPr>
            <a:xfrm>
              <a:off x="3349804" y="2475254"/>
              <a:ext cx="85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Parent 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D24DD98-C8D5-0045-8AE3-F6BC92842A97}"/>
                </a:ext>
              </a:extLst>
            </p:cNvPr>
            <p:cNvSpPr txBox="1"/>
            <p:nvPr/>
          </p:nvSpPr>
          <p:spPr>
            <a:xfrm>
              <a:off x="4862911" y="3582665"/>
              <a:ext cx="1235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Recombine</a:t>
              </a:r>
              <a:endParaRPr lang="zh-CN" altLang="en-US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26B764B-80ED-314B-A303-E09A3E173B0D}"/>
                </a:ext>
              </a:extLst>
            </p:cNvPr>
            <p:cNvSpPr/>
            <p:nvPr/>
          </p:nvSpPr>
          <p:spPr>
            <a:xfrm>
              <a:off x="4777710" y="4934381"/>
              <a:ext cx="280087" cy="2883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2ADD627-84FA-8343-BD96-EAC9A5963849}"/>
                </a:ext>
              </a:extLst>
            </p:cNvPr>
            <p:cNvSpPr txBox="1"/>
            <p:nvPr/>
          </p:nvSpPr>
          <p:spPr>
            <a:xfrm>
              <a:off x="5109847" y="4934381"/>
              <a:ext cx="876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Mutate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DF391AD-B427-7647-AD43-4CC1588A7FF6}"/>
                </a:ext>
              </a:extLst>
            </p:cNvPr>
            <p:cNvSpPr/>
            <p:nvPr/>
          </p:nvSpPr>
          <p:spPr>
            <a:xfrm>
              <a:off x="4309187" y="5791674"/>
              <a:ext cx="280087" cy="2883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53DDCB7-3699-C74A-9EA5-E3158AB531CC}"/>
                </a:ext>
              </a:extLst>
            </p:cNvPr>
            <p:cNvSpPr txBox="1"/>
            <p:nvPr/>
          </p:nvSpPr>
          <p:spPr>
            <a:xfrm>
              <a:off x="4585729" y="5808561"/>
              <a:ext cx="1048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Offspring</a:t>
              </a:r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5C4F5C1-9A66-2441-B9F5-6767EC784115}"/>
                </a:ext>
              </a:extLst>
            </p:cNvPr>
            <p:cNvSpPr/>
            <p:nvPr/>
          </p:nvSpPr>
          <p:spPr>
            <a:xfrm>
              <a:off x="2461094" y="6004211"/>
              <a:ext cx="280087" cy="2883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938276E-5B0C-5B41-B7B1-A14CE9C7AA36}"/>
                </a:ext>
              </a:extLst>
            </p:cNvPr>
            <p:cNvSpPr txBox="1"/>
            <p:nvPr/>
          </p:nvSpPr>
          <p:spPr>
            <a:xfrm>
              <a:off x="1488148" y="6055881"/>
              <a:ext cx="975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Evaluate</a:t>
              </a:r>
              <a:endParaRPr lang="zh-CN" altLang="en-US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C08E8BC-0C91-CC46-82D9-62B69EC8D040}"/>
                </a:ext>
              </a:extLst>
            </p:cNvPr>
            <p:cNvSpPr/>
            <p:nvPr/>
          </p:nvSpPr>
          <p:spPr>
            <a:xfrm>
              <a:off x="1654121" y="4934381"/>
              <a:ext cx="280087" cy="2883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B17E79-1586-C14B-B1FB-9159752A37C1}"/>
                </a:ext>
              </a:extLst>
            </p:cNvPr>
            <p:cNvSpPr txBox="1"/>
            <p:nvPr/>
          </p:nvSpPr>
          <p:spPr>
            <a:xfrm>
              <a:off x="867356" y="4893877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Select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613A1F1-2132-004A-ACF9-CBA85968BDA4}"/>
                </a:ext>
              </a:extLst>
            </p:cNvPr>
            <p:cNvSpPr/>
            <p:nvPr/>
          </p:nvSpPr>
          <p:spPr>
            <a:xfrm>
              <a:off x="1859544" y="3654804"/>
              <a:ext cx="280087" cy="2883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FC71992-E8F0-134C-8499-F6B18F23BC61}"/>
                </a:ext>
              </a:extLst>
            </p:cNvPr>
            <p:cNvSpPr txBox="1"/>
            <p:nvPr/>
          </p:nvSpPr>
          <p:spPr>
            <a:xfrm>
              <a:off x="714000" y="3599430"/>
              <a:ext cx="112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Terminate</a:t>
              </a:r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A5BDE88-B033-224F-87FD-FB5CA98B964B}"/>
                </a:ext>
              </a:extLst>
            </p:cNvPr>
            <p:cNvSpPr/>
            <p:nvPr/>
          </p:nvSpPr>
          <p:spPr>
            <a:xfrm>
              <a:off x="1293018" y="2998180"/>
              <a:ext cx="280087" cy="2883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箭头连接符 27">
              <a:extLst>
                <a:ext uri="{FF2B5EF4-FFF2-40B4-BE49-F238E27FC236}">
                  <a16:creationId xmlns:a16="http://schemas.microsoft.com/office/drawing/2014/main" id="{5B94AC7F-7D8D-8B48-ADC8-B6C0EB25ACD7}"/>
                </a:ext>
              </a:extLst>
            </p:cNvPr>
            <p:cNvCxnSpPr/>
            <p:nvPr/>
          </p:nvCxnSpPr>
          <p:spPr>
            <a:xfrm flipH="1" flipV="1">
              <a:off x="1532087" y="3244280"/>
              <a:ext cx="368475" cy="45274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866A2015-068F-674C-88A2-6158B786C78C}"/>
                </a:ext>
              </a:extLst>
            </p:cNvPr>
            <p:cNvSpPr/>
            <p:nvPr/>
          </p:nvSpPr>
          <p:spPr>
            <a:xfrm>
              <a:off x="2211586" y="3633246"/>
              <a:ext cx="2249958" cy="218295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39">
              <a:extLst>
                <a:ext uri="{FF2B5EF4-FFF2-40B4-BE49-F238E27FC236}">
                  <a16:creationId xmlns:a16="http://schemas.microsoft.com/office/drawing/2014/main" id="{4275E2E2-4F4E-2643-BEAF-B0255C86AB47}"/>
                </a:ext>
              </a:extLst>
            </p:cNvPr>
            <p:cNvCxnSpPr/>
            <p:nvPr/>
          </p:nvCxnSpPr>
          <p:spPr>
            <a:xfrm flipV="1">
              <a:off x="2211586" y="4034268"/>
              <a:ext cx="249508" cy="14828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41">
              <a:extLst>
                <a:ext uri="{FF2B5EF4-FFF2-40B4-BE49-F238E27FC236}">
                  <a16:creationId xmlns:a16="http://schemas.microsoft.com/office/drawing/2014/main" id="{A17762D0-A523-0046-A4DE-FEB1BBC5A6A1}"/>
                </a:ext>
              </a:extLst>
            </p:cNvPr>
            <p:cNvCxnSpPr/>
            <p:nvPr/>
          </p:nvCxnSpPr>
          <p:spPr>
            <a:xfrm>
              <a:off x="2461094" y="4042506"/>
              <a:ext cx="0" cy="24713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 52">
            <a:extLst>
              <a:ext uri="{FF2B5EF4-FFF2-40B4-BE49-F238E27FC236}">
                <a16:creationId xmlns:a16="http://schemas.microsoft.com/office/drawing/2014/main" id="{44966B6E-3AE3-0540-9445-BBC9FAF4DC49}"/>
              </a:ext>
            </a:extLst>
          </p:cNvPr>
          <p:cNvGrpSpPr/>
          <p:nvPr/>
        </p:nvGrpSpPr>
        <p:grpSpPr>
          <a:xfrm>
            <a:off x="6785137" y="3409244"/>
            <a:ext cx="5810080" cy="3223126"/>
            <a:chOff x="4424672" y="2164455"/>
            <a:chExt cx="8791724" cy="5018764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6276C01-70A4-A442-8609-9651E3CB1C22}"/>
                </a:ext>
              </a:extLst>
            </p:cNvPr>
            <p:cNvSpPr/>
            <p:nvPr/>
          </p:nvSpPr>
          <p:spPr>
            <a:xfrm>
              <a:off x="6389892" y="3433844"/>
              <a:ext cx="3240000" cy="324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63B1B36-9F8A-B745-AF84-675B3D5DFE8E}"/>
                </a:ext>
              </a:extLst>
            </p:cNvPr>
            <p:cNvSpPr/>
            <p:nvPr/>
          </p:nvSpPr>
          <p:spPr>
            <a:xfrm>
              <a:off x="7880940" y="3293801"/>
              <a:ext cx="280087" cy="2883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E663C7E3-8E25-8042-A172-2796DEB61366}"/>
                </a:ext>
              </a:extLst>
            </p:cNvPr>
            <p:cNvSpPr/>
            <p:nvPr/>
          </p:nvSpPr>
          <p:spPr>
            <a:xfrm>
              <a:off x="7889179" y="2496498"/>
              <a:ext cx="280087" cy="2883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26B0BF6E-F68D-6149-A073-783A15E92713}"/>
                </a:ext>
              </a:extLst>
            </p:cNvPr>
            <p:cNvSpPr/>
            <p:nvPr/>
          </p:nvSpPr>
          <p:spPr>
            <a:xfrm>
              <a:off x="9545313" y="4850417"/>
              <a:ext cx="280087" cy="2883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D1297DA-024D-3F4B-990D-F6C990EFE4C8}"/>
                </a:ext>
              </a:extLst>
            </p:cNvPr>
            <p:cNvSpPr txBox="1"/>
            <p:nvPr/>
          </p:nvSpPr>
          <p:spPr>
            <a:xfrm>
              <a:off x="7625568" y="2164455"/>
              <a:ext cx="964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Initialize</a:t>
              </a:r>
              <a:endParaRPr lang="zh-CN" altLang="en-US" dirty="0"/>
            </a:p>
          </p:txBody>
        </p:sp>
        <p:cxnSp>
          <p:nvCxnSpPr>
            <p:cNvPr id="36" name="直接箭头连接符 11">
              <a:extLst>
                <a:ext uri="{FF2B5EF4-FFF2-40B4-BE49-F238E27FC236}">
                  <a16:creationId xmlns:a16="http://schemas.microsoft.com/office/drawing/2014/main" id="{1FAD8833-0283-7248-A2B1-4EA4FC67EBAB}"/>
                </a:ext>
              </a:extLst>
            </p:cNvPr>
            <p:cNvCxnSpPr/>
            <p:nvPr/>
          </p:nvCxnSpPr>
          <p:spPr>
            <a:xfrm flipH="1">
              <a:off x="8020984" y="2784822"/>
              <a:ext cx="8239" cy="50897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250C258-2E68-654B-B8AD-FC1DF5C3554D}"/>
                </a:ext>
              </a:extLst>
            </p:cNvPr>
            <p:cNvSpPr txBox="1"/>
            <p:nvPr/>
          </p:nvSpPr>
          <p:spPr>
            <a:xfrm>
              <a:off x="9868332" y="4769409"/>
              <a:ext cx="1921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New positions</a:t>
              </a:r>
              <a:endParaRPr lang="zh-CN" altLang="en-US" dirty="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CCC0F0B3-326A-E14B-A45F-456D6DF4E2E3}"/>
                </a:ext>
              </a:extLst>
            </p:cNvPr>
            <p:cNvSpPr/>
            <p:nvPr/>
          </p:nvSpPr>
          <p:spPr>
            <a:xfrm>
              <a:off x="8450468" y="6440985"/>
              <a:ext cx="280087" cy="2883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0FB0AA5-D443-C144-A7EA-33D81A1EF157}"/>
                </a:ext>
              </a:extLst>
            </p:cNvPr>
            <p:cNvSpPr txBox="1"/>
            <p:nvPr/>
          </p:nvSpPr>
          <p:spPr>
            <a:xfrm>
              <a:off x="8176446" y="6813887"/>
              <a:ext cx="975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Evaluate</a:t>
              </a:r>
              <a:endParaRPr lang="zh-CN" altLang="en-US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97656B4-73CE-EA46-ABA5-29056EFE9977}"/>
                </a:ext>
              </a:extLst>
            </p:cNvPr>
            <p:cNvSpPr/>
            <p:nvPr/>
          </p:nvSpPr>
          <p:spPr>
            <a:xfrm>
              <a:off x="6363414" y="4280163"/>
              <a:ext cx="280087" cy="2883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D9F079F-10DB-6D46-947B-C9A8B70958B8}"/>
                </a:ext>
              </a:extLst>
            </p:cNvPr>
            <p:cNvSpPr txBox="1"/>
            <p:nvPr/>
          </p:nvSpPr>
          <p:spPr>
            <a:xfrm>
              <a:off x="4636622" y="4250761"/>
              <a:ext cx="1129349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Terminate</a:t>
              </a:r>
              <a:endParaRPr lang="zh-CN" altLang="en-US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D44F3469-EAAF-5E46-8477-D4A2AE47FBFC}"/>
                </a:ext>
              </a:extLst>
            </p:cNvPr>
            <p:cNvSpPr/>
            <p:nvPr/>
          </p:nvSpPr>
          <p:spPr>
            <a:xfrm>
              <a:off x="5796888" y="3623539"/>
              <a:ext cx="280087" cy="2883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箭头连接符 27">
              <a:extLst>
                <a:ext uri="{FF2B5EF4-FFF2-40B4-BE49-F238E27FC236}">
                  <a16:creationId xmlns:a16="http://schemas.microsoft.com/office/drawing/2014/main" id="{68BA82AB-F28E-B843-8BA5-3E63415BA821}"/>
                </a:ext>
              </a:extLst>
            </p:cNvPr>
            <p:cNvCxnSpPr/>
            <p:nvPr/>
          </p:nvCxnSpPr>
          <p:spPr>
            <a:xfrm flipH="1" flipV="1">
              <a:off x="6035957" y="3869639"/>
              <a:ext cx="368475" cy="45274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05108682-6A4C-E042-AA22-2DABD77512CC}"/>
                </a:ext>
              </a:extLst>
            </p:cNvPr>
            <p:cNvSpPr/>
            <p:nvPr/>
          </p:nvSpPr>
          <p:spPr>
            <a:xfrm>
              <a:off x="6871674" y="3963698"/>
              <a:ext cx="2249958" cy="218295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39">
              <a:extLst>
                <a:ext uri="{FF2B5EF4-FFF2-40B4-BE49-F238E27FC236}">
                  <a16:creationId xmlns:a16="http://schemas.microsoft.com/office/drawing/2014/main" id="{02ED5F27-4E79-BC41-B31D-71B15A80E6F7}"/>
                </a:ext>
              </a:extLst>
            </p:cNvPr>
            <p:cNvCxnSpPr/>
            <p:nvPr/>
          </p:nvCxnSpPr>
          <p:spPr>
            <a:xfrm flipV="1">
              <a:off x="6871674" y="4364720"/>
              <a:ext cx="249508" cy="14828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1">
              <a:extLst>
                <a:ext uri="{FF2B5EF4-FFF2-40B4-BE49-F238E27FC236}">
                  <a16:creationId xmlns:a16="http://schemas.microsoft.com/office/drawing/2014/main" id="{DEA13291-F4F8-1B49-AC99-0F4AF78E50D7}"/>
                </a:ext>
              </a:extLst>
            </p:cNvPr>
            <p:cNvCxnSpPr/>
            <p:nvPr/>
          </p:nvCxnSpPr>
          <p:spPr>
            <a:xfrm>
              <a:off x="7121182" y="4372958"/>
              <a:ext cx="0" cy="24713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526D734-10CB-3349-A877-8766602F642F}"/>
                </a:ext>
              </a:extLst>
            </p:cNvPr>
            <p:cNvSpPr txBox="1"/>
            <p:nvPr/>
          </p:nvSpPr>
          <p:spPr>
            <a:xfrm>
              <a:off x="8029222" y="2869453"/>
              <a:ext cx="1026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Positions</a:t>
              </a:r>
              <a:endParaRPr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F8F035E-7E3C-0346-A99B-62859233219A}"/>
                </a:ext>
              </a:extLst>
            </p:cNvPr>
            <p:cNvSpPr txBox="1"/>
            <p:nvPr/>
          </p:nvSpPr>
          <p:spPr>
            <a:xfrm>
              <a:off x="9203601" y="3403046"/>
              <a:ext cx="4012795" cy="1006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Strategy for updating the positions</a:t>
              </a:r>
              <a:endParaRPr lang="zh-CN" altLang="en-US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7F93A67-BE05-0643-8358-058AFBAF06C1}"/>
                </a:ext>
              </a:extLst>
            </p:cNvPr>
            <p:cNvSpPr/>
            <p:nvPr/>
          </p:nvSpPr>
          <p:spPr>
            <a:xfrm>
              <a:off x="6574793" y="5838048"/>
              <a:ext cx="280087" cy="2883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8FA7CA4-041A-3F4E-AAB7-2CF82888045D}"/>
                </a:ext>
              </a:extLst>
            </p:cNvPr>
            <p:cNvSpPr txBox="1"/>
            <p:nvPr/>
          </p:nvSpPr>
          <p:spPr>
            <a:xfrm>
              <a:off x="4424672" y="5857908"/>
              <a:ext cx="2425663" cy="575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Best position</a:t>
              </a:r>
              <a:endParaRPr lang="zh-CN" altLang="en-US" dirty="0"/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6051B232-5091-8F46-B38F-06ECDD3A5F12}"/>
              </a:ext>
            </a:extLst>
          </p:cNvPr>
          <p:cNvSpPr/>
          <p:nvPr/>
        </p:nvSpPr>
        <p:spPr>
          <a:xfrm>
            <a:off x="7784526" y="2727876"/>
            <a:ext cx="1115948" cy="61050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DCCABC4-C5C1-E342-8526-E80FA20A78E2}"/>
              </a:ext>
            </a:extLst>
          </p:cNvPr>
          <p:cNvSpPr/>
          <p:nvPr/>
        </p:nvSpPr>
        <p:spPr>
          <a:xfrm>
            <a:off x="9187888" y="6224637"/>
            <a:ext cx="1115948" cy="61050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8A87330-6338-6B40-B185-C85C957BF01E}"/>
              </a:ext>
            </a:extLst>
          </p:cNvPr>
          <p:cNvSpPr/>
          <p:nvPr/>
        </p:nvSpPr>
        <p:spPr>
          <a:xfrm>
            <a:off x="4126926" y="3709191"/>
            <a:ext cx="1115948" cy="61050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9EF2306-B727-2546-A176-56E7A487BBEB}"/>
              </a:ext>
            </a:extLst>
          </p:cNvPr>
          <p:cNvSpPr/>
          <p:nvPr/>
        </p:nvSpPr>
        <p:spPr>
          <a:xfrm>
            <a:off x="2321506" y="4462733"/>
            <a:ext cx="1115948" cy="61050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77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634E8E-5B81-7E48-9B5B-34F9D308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EC994E-F3B1-7B4E-988E-385A0F08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852" y="1602201"/>
            <a:ext cx="1788552" cy="692164"/>
          </a:xfrm>
        </p:spPr>
        <p:txBody>
          <a:bodyPr/>
          <a:lstStyle/>
          <a:p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854404-3DC7-B44D-8299-95FEC88506B5}"/>
              </a:ext>
            </a:extLst>
          </p:cNvPr>
          <p:cNvGrpSpPr/>
          <p:nvPr/>
        </p:nvGrpSpPr>
        <p:grpSpPr>
          <a:xfrm>
            <a:off x="807725" y="3705843"/>
            <a:ext cx="4328150" cy="2784618"/>
            <a:chOff x="846162" y="2379664"/>
            <a:chExt cx="5022376" cy="382137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2D143DB-C6A8-684E-98F7-09AF7163E405}"/>
                </a:ext>
              </a:extLst>
            </p:cNvPr>
            <p:cNvGrpSpPr/>
            <p:nvPr/>
          </p:nvGrpSpPr>
          <p:grpSpPr>
            <a:xfrm>
              <a:off x="846162" y="2379664"/>
              <a:ext cx="5022376" cy="3821374"/>
              <a:chOff x="846162" y="2379664"/>
              <a:chExt cx="5022376" cy="3821374"/>
            </a:xfrm>
          </p:grpSpPr>
          <p:cxnSp>
            <p:nvCxnSpPr>
              <p:cNvPr id="5" name="直线箭头连接符 4">
                <a:extLst>
                  <a:ext uri="{FF2B5EF4-FFF2-40B4-BE49-F238E27FC236}">
                    <a16:creationId xmlns:a16="http://schemas.microsoft.com/office/drawing/2014/main" id="{A151C4ED-5D32-6E47-9BF8-66D7E9EF08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162" y="6201037"/>
                <a:ext cx="5022376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AE4536CB-286F-0747-ADE8-44B0FD9548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6162" y="2379664"/>
                <a:ext cx="13647" cy="382137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任意形状 7">
                <a:extLst>
                  <a:ext uri="{FF2B5EF4-FFF2-40B4-BE49-F238E27FC236}">
                    <a16:creationId xmlns:a16="http://schemas.microsoft.com/office/drawing/2014/main" id="{9733A908-912F-DD4A-B3B0-27516B8F1022}"/>
                  </a:ext>
                </a:extLst>
              </p:cNvPr>
              <p:cNvSpPr/>
              <p:nvPr/>
            </p:nvSpPr>
            <p:spPr>
              <a:xfrm rot="21340040">
                <a:off x="1392073" y="2870983"/>
                <a:ext cx="3562065" cy="3057152"/>
              </a:xfrm>
              <a:custGeom>
                <a:avLst/>
                <a:gdLst>
                  <a:gd name="connsiteX0" fmla="*/ 0 w 3562065"/>
                  <a:gd name="connsiteY0" fmla="*/ 2374711 h 3057152"/>
                  <a:gd name="connsiteX1" fmla="*/ 163773 w 3562065"/>
                  <a:gd name="connsiteY1" fmla="*/ 750627 h 3057152"/>
                  <a:gd name="connsiteX2" fmla="*/ 259307 w 3562065"/>
                  <a:gd name="connsiteY2" fmla="*/ 1937982 h 3057152"/>
                  <a:gd name="connsiteX3" fmla="*/ 736979 w 3562065"/>
                  <a:gd name="connsiteY3" fmla="*/ 272956 h 3057152"/>
                  <a:gd name="connsiteX4" fmla="*/ 859809 w 3562065"/>
                  <a:gd name="connsiteY4" fmla="*/ 3057099 h 3057152"/>
                  <a:gd name="connsiteX5" fmla="*/ 1487606 w 3562065"/>
                  <a:gd name="connsiteY5" fmla="*/ 191069 h 3057152"/>
                  <a:gd name="connsiteX6" fmla="*/ 1583140 w 3562065"/>
                  <a:gd name="connsiteY6" fmla="*/ 1992573 h 3057152"/>
                  <a:gd name="connsiteX7" fmla="*/ 2210937 w 3562065"/>
                  <a:gd name="connsiteY7" fmla="*/ 450376 h 3057152"/>
                  <a:gd name="connsiteX8" fmla="*/ 2361062 w 3562065"/>
                  <a:gd name="connsiteY8" fmla="*/ 1760562 h 3057152"/>
                  <a:gd name="connsiteX9" fmla="*/ 2866030 w 3562065"/>
                  <a:gd name="connsiteY9" fmla="*/ 95535 h 3057152"/>
                  <a:gd name="connsiteX10" fmla="*/ 3098042 w 3562065"/>
                  <a:gd name="connsiteY10" fmla="*/ 2374711 h 3057152"/>
                  <a:gd name="connsiteX11" fmla="*/ 3562065 w 3562065"/>
                  <a:gd name="connsiteY11" fmla="*/ 0 h 305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62065" h="3057152">
                    <a:moveTo>
                      <a:pt x="0" y="2374711"/>
                    </a:moveTo>
                    <a:cubicBezTo>
                      <a:pt x="60277" y="1599063"/>
                      <a:pt x="120555" y="823415"/>
                      <a:pt x="163773" y="750627"/>
                    </a:cubicBezTo>
                    <a:cubicBezTo>
                      <a:pt x="206991" y="677839"/>
                      <a:pt x="163773" y="2017594"/>
                      <a:pt x="259307" y="1937982"/>
                    </a:cubicBezTo>
                    <a:cubicBezTo>
                      <a:pt x="354841" y="1858370"/>
                      <a:pt x="636895" y="86437"/>
                      <a:pt x="736979" y="272956"/>
                    </a:cubicBezTo>
                    <a:cubicBezTo>
                      <a:pt x="837063" y="459475"/>
                      <a:pt x="734705" y="3070747"/>
                      <a:pt x="859809" y="3057099"/>
                    </a:cubicBezTo>
                    <a:cubicBezTo>
                      <a:pt x="984914" y="3043451"/>
                      <a:pt x="1367051" y="368490"/>
                      <a:pt x="1487606" y="191069"/>
                    </a:cubicBezTo>
                    <a:cubicBezTo>
                      <a:pt x="1608161" y="13648"/>
                      <a:pt x="1462585" y="1949355"/>
                      <a:pt x="1583140" y="1992573"/>
                    </a:cubicBezTo>
                    <a:cubicBezTo>
                      <a:pt x="1703695" y="2035791"/>
                      <a:pt x="2081283" y="489044"/>
                      <a:pt x="2210937" y="450376"/>
                    </a:cubicBezTo>
                    <a:cubicBezTo>
                      <a:pt x="2340591" y="411707"/>
                      <a:pt x="2251880" y="1819702"/>
                      <a:pt x="2361062" y="1760562"/>
                    </a:cubicBezTo>
                    <a:cubicBezTo>
                      <a:pt x="2470244" y="1701422"/>
                      <a:pt x="2743200" y="-6823"/>
                      <a:pt x="2866030" y="95535"/>
                    </a:cubicBezTo>
                    <a:cubicBezTo>
                      <a:pt x="2988860" y="197893"/>
                      <a:pt x="2982036" y="2390634"/>
                      <a:pt x="3098042" y="2374711"/>
                    </a:cubicBezTo>
                    <a:cubicBezTo>
                      <a:pt x="3214048" y="2358788"/>
                      <a:pt x="3388056" y="1179394"/>
                      <a:pt x="3562065" y="0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D988F64-8F22-5E49-82F9-94CDF928A81F}"/>
                </a:ext>
              </a:extLst>
            </p:cNvPr>
            <p:cNvSpPr/>
            <p:nvPr/>
          </p:nvSpPr>
          <p:spPr>
            <a:xfrm>
              <a:off x="1405721" y="4740727"/>
              <a:ext cx="109182" cy="13647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75320D8-5467-F744-9717-CC8AE952E0AD}"/>
                </a:ext>
              </a:extLst>
            </p:cNvPr>
            <p:cNvSpPr/>
            <p:nvPr/>
          </p:nvSpPr>
          <p:spPr>
            <a:xfrm>
              <a:off x="3864593" y="3814954"/>
              <a:ext cx="109182" cy="13647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CC69AC8-C2A8-EC48-A172-A87D6B2B0F1E}"/>
                </a:ext>
              </a:extLst>
            </p:cNvPr>
            <p:cNvSpPr/>
            <p:nvPr/>
          </p:nvSpPr>
          <p:spPr>
            <a:xfrm>
              <a:off x="2539086" y="4509486"/>
              <a:ext cx="109182" cy="13647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F4791DA-93F2-1049-9AE6-BA921B0A8674}"/>
                </a:ext>
              </a:extLst>
            </p:cNvPr>
            <p:cNvSpPr/>
            <p:nvPr/>
          </p:nvSpPr>
          <p:spPr>
            <a:xfrm>
              <a:off x="4396856" y="4729354"/>
              <a:ext cx="109182" cy="13647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231FA34-AF11-F848-964C-A38D4A31BC18}"/>
              </a:ext>
            </a:extLst>
          </p:cNvPr>
          <p:cNvGrpSpPr/>
          <p:nvPr/>
        </p:nvGrpSpPr>
        <p:grpSpPr>
          <a:xfrm>
            <a:off x="6630915" y="3704846"/>
            <a:ext cx="3856354" cy="2746008"/>
            <a:chOff x="6472525" y="2379661"/>
            <a:chExt cx="5022379" cy="3821372"/>
          </a:xfrm>
        </p:grpSpPr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C6CC782A-9AF3-DC4B-9DA0-8FE2D507C271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26" y="6201032"/>
              <a:ext cx="5022378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150ABEF6-2C63-0746-835D-BCB8DD7A1B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2525" y="2379661"/>
              <a:ext cx="13647" cy="38213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8188022-FBA8-CB4F-AE95-D7673A726124}"/>
                </a:ext>
              </a:extLst>
            </p:cNvPr>
            <p:cNvSpPr/>
            <p:nvPr/>
          </p:nvSpPr>
          <p:spPr>
            <a:xfrm>
              <a:off x="7032085" y="4740722"/>
              <a:ext cx="109182" cy="13647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472A08E-C243-154B-86C0-F9D7335B12BA}"/>
                </a:ext>
              </a:extLst>
            </p:cNvPr>
            <p:cNvSpPr/>
            <p:nvPr/>
          </p:nvSpPr>
          <p:spPr>
            <a:xfrm>
              <a:off x="9490957" y="3814951"/>
              <a:ext cx="109182" cy="13647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F20EF9B-FF30-7C47-BF89-4FBF298BAF8C}"/>
                </a:ext>
              </a:extLst>
            </p:cNvPr>
            <p:cNvSpPr/>
            <p:nvPr/>
          </p:nvSpPr>
          <p:spPr>
            <a:xfrm>
              <a:off x="8165450" y="4509482"/>
              <a:ext cx="109182" cy="13647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DCFBB43-28DA-464B-BB7B-5E835BBCEA9D}"/>
                </a:ext>
              </a:extLst>
            </p:cNvPr>
            <p:cNvSpPr/>
            <p:nvPr/>
          </p:nvSpPr>
          <p:spPr>
            <a:xfrm>
              <a:off x="10023221" y="4729350"/>
              <a:ext cx="109182" cy="13647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任意形状 24">
              <a:extLst>
                <a:ext uri="{FF2B5EF4-FFF2-40B4-BE49-F238E27FC236}">
                  <a16:creationId xmlns:a16="http://schemas.microsoft.com/office/drawing/2014/main" id="{F8618A21-FACD-4C4D-BAF1-78D6D4A9FC24}"/>
                </a:ext>
              </a:extLst>
            </p:cNvPr>
            <p:cNvSpPr/>
            <p:nvPr/>
          </p:nvSpPr>
          <p:spPr>
            <a:xfrm>
              <a:off x="7023130" y="3557755"/>
              <a:ext cx="3321900" cy="1865741"/>
            </a:xfrm>
            <a:custGeom>
              <a:avLst/>
              <a:gdLst>
                <a:gd name="connsiteX0" fmla="*/ 0 w 3579471"/>
                <a:gd name="connsiteY0" fmla="*/ 982647 h 1865742"/>
                <a:gd name="connsiteX1" fmla="*/ 559558 w 3579471"/>
                <a:gd name="connsiteY1" fmla="*/ 1733274 h 1865742"/>
                <a:gd name="connsiteX2" fmla="*/ 2292824 w 3579471"/>
                <a:gd name="connsiteY2" fmla="*/ 9 h 1865742"/>
                <a:gd name="connsiteX3" fmla="*/ 3466531 w 3579471"/>
                <a:gd name="connsiteY3" fmla="*/ 1705979 h 1865742"/>
                <a:gd name="connsiteX4" fmla="*/ 3466531 w 3579471"/>
                <a:gd name="connsiteY4" fmla="*/ 1692331 h 186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9471" h="1865742">
                  <a:moveTo>
                    <a:pt x="0" y="982647"/>
                  </a:moveTo>
                  <a:cubicBezTo>
                    <a:pt x="88710" y="1439847"/>
                    <a:pt x="177421" y="1897047"/>
                    <a:pt x="559558" y="1733274"/>
                  </a:cubicBezTo>
                  <a:cubicBezTo>
                    <a:pt x="941695" y="1569501"/>
                    <a:pt x="1808329" y="4558"/>
                    <a:pt x="2292824" y="9"/>
                  </a:cubicBezTo>
                  <a:cubicBezTo>
                    <a:pt x="2777319" y="-4540"/>
                    <a:pt x="3466531" y="1705979"/>
                    <a:pt x="3466531" y="1705979"/>
                  </a:cubicBezTo>
                  <a:cubicBezTo>
                    <a:pt x="3662149" y="1988032"/>
                    <a:pt x="3564340" y="1840181"/>
                    <a:pt x="3466531" y="1692331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任意形状 25">
              <a:extLst>
                <a:ext uri="{FF2B5EF4-FFF2-40B4-BE49-F238E27FC236}">
                  <a16:creationId xmlns:a16="http://schemas.microsoft.com/office/drawing/2014/main" id="{3FE75620-9A58-694A-B8AE-AF0BC8891757}"/>
                </a:ext>
              </a:extLst>
            </p:cNvPr>
            <p:cNvSpPr/>
            <p:nvPr/>
          </p:nvSpPr>
          <p:spPr>
            <a:xfrm>
              <a:off x="7020709" y="3298537"/>
              <a:ext cx="3111694" cy="1865741"/>
            </a:xfrm>
            <a:custGeom>
              <a:avLst/>
              <a:gdLst>
                <a:gd name="connsiteX0" fmla="*/ 0 w 3193576"/>
                <a:gd name="connsiteY0" fmla="*/ 1965281 h 1965281"/>
                <a:gd name="connsiteX1" fmla="*/ 614149 w 3193576"/>
                <a:gd name="connsiteY1" fmla="*/ 491323 h 1965281"/>
                <a:gd name="connsiteX2" fmla="*/ 1801504 w 3193576"/>
                <a:gd name="connsiteY2" fmla="*/ 1910690 h 1965281"/>
                <a:gd name="connsiteX3" fmla="*/ 2866030 w 3193576"/>
                <a:gd name="connsiteY3" fmla="*/ 4 h 1965281"/>
                <a:gd name="connsiteX4" fmla="*/ 3193576 w 3193576"/>
                <a:gd name="connsiteY4" fmla="*/ 1897043 h 1965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3576" h="1965281">
                  <a:moveTo>
                    <a:pt x="0" y="1965281"/>
                  </a:moveTo>
                  <a:cubicBezTo>
                    <a:pt x="156949" y="1232851"/>
                    <a:pt x="313898" y="500421"/>
                    <a:pt x="614149" y="491323"/>
                  </a:cubicBezTo>
                  <a:cubicBezTo>
                    <a:pt x="914400" y="482225"/>
                    <a:pt x="1426190" y="1992577"/>
                    <a:pt x="1801504" y="1910690"/>
                  </a:cubicBezTo>
                  <a:cubicBezTo>
                    <a:pt x="2176818" y="1828803"/>
                    <a:pt x="2634018" y="2278"/>
                    <a:pt x="2866030" y="4"/>
                  </a:cubicBezTo>
                  <a:cubicBezTo>
                    <a:pt x="3098042" y="-2270"/>
                    <a:pt x="3145809" y="947386"/>
                    <a:pt x="3193576" y="1897043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A63539E-7989-2043-8D14-2A983DEF22B5}"/>
                    </a:ext>
                  </a:extLst>
                </p:cNvPr>
                <p:cNvSpPr txBox="1"/>
                <p:nvPr/>
              </p:nvSpPr>
              <p:spPr>
                <a:xfrm>
                  <a:off x="10345027" y="5319821"/>
                  <a:ext cx="599075" cy="4924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32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A63539E-7989-2043-8D14-2A983DEF2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5027" y="5319821"/>
                  <a:ext cx="599075" cy="492442"/>
                </a:xfrm>
                <a:prstGeom prst="rect">
                  <a:avLst/>
                </a:prstGeom>
                <a:blipFill>
                  <a:blip r:embed="rId2"/>
                  <a:stretch>
                    <a:fillRect l="-30556" r="-25000" b="-551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E8DB23B-C51A-A447-83C6-7EAC3FDF5BFF}"/>
                    </a:ext>
                  </a:extLst>
                </p:cNvPr>
                <p:cNvSpPr txBox="1"/>
                <p:nvPr/>
              </p:nvSpPr>
              <p:spPr>
                <a:xfrm>
                  <a:off x="10037595" y="3259132"/>
                  <a:ext cx="608565" cy="4924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32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E8DB23B-C51A-A447-83C6-7EAC3FDF5B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7595" y="3259132"/>
                  <a:ext cx="608565" cy="492442"/>
                </a:xfrm>
                <a:prstGeom prst="rect">
                  <a:avLst/>
                </a:prstGeom>
                <a:blipFill>
                  <a:blip r:embed="rId3"/>
                  <a:stretch>
                    <a:fillRect l="-29730" r="-24324" b="-551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740D6492-388A-654F-9A8A-BA6F79FD96D5}"/>
              </a:ext>
            </a:extLst>
          </p:cNvPr>
          <p:cNvSpPr txBox="1"/>
          <p:nvPr/>
        </p:nvSpPr>
        <p:spPr>
          <a:xfrm>
            <a:off x="2407229" y="1123946"/>
            <a:ext cx="4328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regression</a:t>
            </a: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C96D22C-E1F8-2449-8880-9004AF1638DF}"/>
              </a:ext>
            </a:extLst>
          </p:cNvPr>
          <p:cNvSpPr txBox="1"/>
          <p:nvPr/>
        </p:nvSpPr>
        <p:spPr>
          <a:xfrm>
            <a:off x="2482665" y="1737039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5BB912A-7A5E-6249-977F-B0E3ABC45B0E}"/>
              </a:ext>
            </a:extLst>
          </p:cNvPr>
          <p:cNvSpPr txBox="1"/>
          <p:nvPr/>
        </p:nvSpPr>
        <p:spPr>
          <a:xfrm>
            <a:off x="2494785" y="2425568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process</a:t>
            </a: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31102262-43C5-CD43-B374-1040033678B4}"/>
              </a:ext>
            </a:extLst>
          </p:cNvPr>
          <p:cNvSpPr/>
          <p:nvPr/>
        </p:nvSpPr>
        <p:spPr>
          <a:xfrm>
            <a:off x="1725459" y="1876094"/>
            <a:ext cx="616143" cy="34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B05D00E-6B80-B748-AB54-A479162E3114}"/>
              </a:ext>
            </a:extLst>
          </p:cNvPr>
          <p:cNvSpPr/>
          <p:nvPr/>
        </p:nvSpPr>
        <p:spPr>
          <a:xfrm>
            <a:off x="2971800" y="2425568"/>
            <a:ext cx="3011440" cy="584775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0F49FDD-3AEB-354F-B7B8-87CA6720075C}"/>
              </a:ext>
            </a:extLst>
          </p:cNvPr>
          <p:cNvSpPr txBox="1"/>
          <p:nvPr/>
        </p:nvSpPr>
        <p:spPr>
          <a:xfrm>
            <a:off x="7118266" y="1072531"/>
            <a:ext cx="457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kumimoji="1" lang="en-US" altLang="zh-CN" sz="2400" dirty="0">
                <a:solidFill>
                  <a:srgbClr val="1356D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optimal solution by correcting the model using the infill criteria</a:t>
            </a:r>
            <a:endParaRPr kumimoji="1" lang="zh-CN" altLang="en-US" sz="2400" dirty="0">
              <a:solidFill>
                <a:srgbClr val="1356D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0F5D411-A932-9149-96BB-C71188C81227}"/>
              </a:ext>
            </a:extLst>
          </p:cNvPr>
          <p:cNvSpPr txBox="1"/>
          <p:nvPr/>
        </p:nvSpPr>
        <p:spPr>
          <a:xfrm>
            <a:off x="7118266" y="2311949"/>
            <a:ext cx="4575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kumimoji="1" lang="en-US" altLang="zh-CN" sz="2400" dirty="0">
                <a:solidFill>
                  <a:srgbClr val="1356D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 is used to assist meta-heuristic to search a promising region that the optimal solution may locate at.</a:t>
            </a:r>
            <a:endParaRPr kumimoji="1" lang="zh-CN" altLang="en-US" sz="2400" dirty="0">
              <a:solidFill>
                <a:srgbClr val="1356D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FFF4BEEE-0DD0-4A46-BFFD-60D268B78E9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983240" y="1339656"/>
            <a:ext cx="1229433" cy="13783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0F151DE3-EA4B-DB45-8689-69E5424F1ED6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983240" y="2600325"/>
            <a:ext cx="1229433" cy="11763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899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3BCEA-65A3-4D4A-B0E4-ED09B702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optimization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79E77B-C03A-4145-86FE-1AFCC1798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022" y="1737137"/>
            <a:ext cx="10565578" cy="955263"/>
          </a:xfrm>
        </p:spPr>
        <p:txBody>
          <a:bodyPr/>
          <a:lstStyle/>
          <a:p>
            <a:pPr marL="503238" indent="-503238"/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data and train a GP model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C49B1C8-9453-4E4F-A15C-5B40E58E530B}"/>
              </a:ext>
            </a:extLst>
          </p:cNvPr>
          <p:cNvSpPr txBox="1">
            <a:spLocks/>
          </p:cNvSpPr>
          <p:nvPr/>
        </p:nvSpPr>
        <p:spPr>
          <a:xfrm>
            <a:off x="204021" y="2700867"/>
            <a:ext cx="11700112" cy="9552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2286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3238" indent="-503238"/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a </a:t>
            </a:r>
            <a:r>
              <a:rPr kumimoji="1"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posterior measure 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some observations based on the samples and likelihood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956F308-CD1E-554F-9A88-34879BFFF935}"/>
              </a:ext>
            </a:extLst>
          </p:cNvPr>
          <p:cNvSpPr txBox="1">
            <a:spLocks/>
          </p:cNvSpPr>
          <p:nvPr/>
        </p:nvSpPr>
        <p:spPr>
          <a:xfrm>
            <a:off x="204021" y="4277164"/>
            <a:ext cx="11313901" cy="9552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2286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3238" indent="-503238"/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posterior to decide where to take the next evaluation according to some </a:t>
            </a:r>
            <a:r>
              <a:rPr kumimoji="1"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acquisition</a:t>
            </a:r>
            <a:endParaRPr kumimoji="1" lang="zh-CN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AF02B7E-FEE6-0744-8540-C94D5F2E950D}"/>
              </a:ext>
            </a:extLst>
          </p:cNvPr>
          <p:cNvSpPr txBox="1">
            <a:spLocks/>
          </p:cNvSpPr>
          <p:nvPr/>
        </p:nvSpPr>
        <p:spPr>
          <a:xfrm>
            <a:off x="204022" y="5853461"/>
            <a:ext cx="10565578" cy="9552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2286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/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 data and train a GP model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CD40E4E3-87CD-AA4F-97A6-C46557C8D35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61831" y="3245204"/>
            <a:ext cx="3192479" cy="3129410"/>
          </a:xfrm>
          <a:prstGeom prst="bentConnector4">
            <a:avLst>
              <a:gd name="adj1" fmla="val 657"/>
              <a:gd name="adj2" fmla="val 11629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5CA400C-F8DC-B944-99FD-5A98A6A0CC9B}"/>
                  </a:ext>
                </a:extLst>
              </p:cNvPr>
              <p:cNvSpPr txBox="1"/>
              <p:nvPr/>
            </p:nvSpPr>
            <p:spPr>
              <a:xfrm>
                <a:off x="8252332" y="5361018"/>
                <a:ext cx="393966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𝑛𝑒𝑥𝑡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𝑎𝑟𝑔𝑚𝑎𝑥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sz="32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5CA400C-F8DC-B944-99FD-5A98A6A0C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332" y="5361018"/>
                <a:ext cx="3939668" cy="492443"/>
              </a:xfrm>
              <a:prstGeom prst="rect">
                <a:avLst/>
              </a:prstGeom>
              <a:blipFill>
                <a:blip r:embed="rId2"/>
                <a:stretch>
                  <a:fillRect l="-1608" t="-32500" r="-2894" b="-3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32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3BCEA-65A3-4D4A-B0E4-ED09B702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optimization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79E77B-C03A-4145-86FE-1AFCC1798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021" y="1602201"/>
            <a:ext cx="5299964" cy="795048"/>
          </a:xfrm>
        </p:spPr>
        <p:txBody>
          <a:bodyPr/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Acquisition function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1D76667-AF9E-1842-9CEB-38B64F3F8EF6}"/>
              </a:ext>
            </a:extLst>
          </p:cNvPr>
          <p:cNvSpPr txBox="1">
            <a:spLocks/>
          </p:cNvSpPr>
          <p:nvPr/>
        </p:nvSpPr>
        <p:spPr>
          <a:xfrm>
            <a:off x="549852" y="2397249"/>
            <a:ext cx="6695010" cy="79504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2286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confidence bound</a:t>
            </a: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7975AE6-2377-5B47-BF46-60B40BB72AA6}"/>
              </a:ext>
            </a:extLst>
          </p:cNvPr>
          <p:cNvSpPr txBox="1">
            <a:spLocks/>
          </p:cNvSpPr>
          <p:nvPr/>
        </p:nvSpPr>
        <p:spPr>
          <a:xfrm>
            <a:off x="549852" y="3233010"/>
            <a:ext cx="6695010" cy="79504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2286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improvement</a:t>
            </a: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25140F5-C4FB-3249-96DA-0C13086B2F61}"/>
              </a:ext>
            </a:extLst>
          </p:cNvPr>
          <p:cNvSpPr txBox="1">
            <a:spLocks/>
          </p:cNvSpPr>
          <p:nvPr/>
        </p:nvSpPr>
        <p:spPr>
          <a:xfrm>
            <a:off x="549852" y="4010474"/>
            <a:ext cx="7117040" cy="79504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2286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probability of improvement</a:t>
            </a: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5F17672-BFE2-5346-9882-E8662BCD5501}"/>
              </a:ext>
            </a:extLst>
          </p:cNvPr>
          <p:cNvSpPr txBox="1">
            <a:spLocks/>
          </p:cNvSpPr>
          <p:nvPr/>
        </p:nvSpPr>
        <p:spPr>
          <a:xfrm>
            <a:off x="549852" y="4810526"/>
            <a:ext cx="7117040" cy="79504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2286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AACDC7C-4308-0447-9BCC-7AAF04181529}"/>
              </a:ext>
            </a:extLst>
          </p:cNvPr>
          <p:cNvSpPr/>
          <p:nvPr/>
        </p:nvSpPr>
        <p:spPr>
          <a:xfrm>
            <a:off x="110946" y="6321491"/>
            <a:ext cx="11970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dirty="0">
                <a:hlinkClick r:id="rId2"/>
              </a:rPr>
              <a:t>https://www.youtube.com/watch?v=C5nqEHpdyoE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040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3BCEA-65A3-4D4A-B0E4-ED09B702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improvement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79E77B-C03A-4145-86FE-1AFCC1798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021" y="1602201"/>
            <a:ext cx="5299964" cy="795048"/>
          </a:xfrm>
        </p:spPr>
        <p:txBody>
          <a:bodyPr/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708EC5-DC02-444C-ADFA-D1BFBFD1D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32" y="3010579"/>
            <a:ext cx="3686134" cy="24416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85BCC2-B285-F844-99A7-97E9DEF9A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33" y="1602201"/>
            <a:ext cx="8947544" cy="13255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6791011-6348-CA4B-BBDA-F82FD8FAD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58" y="2985614"/>
            <a:ext cx="5505387" cy="1889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F536F02-618B-254B-BFF4-D30EB2A5619A}"/>
                  </a:ext>
                </a:extLst>
              </p:cNvPr>
              <p:cNvSpPr txBox="1"/>
              <p:nvPr/>
            </p:nvSpPr>
            <p:spPr>
              <a:xfrm>
                <a:off x="592666" y="4874862"/>
                <a:ext cx="8840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F536F02-618B-254B-BFF4-D30EB2A56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66" y="4874862"/>
                <a:ext cx="884025" cy="430887"/>
              </a:xfrm>
              <a:prstGeom prst="rect">
                <a:avLst/>
              </a:prstGeom>
              <a:blipFill>
                <a:blip r:embed="rId5"/>
                <a:stretch>
                  <a:fillRect l="-8571" t="-2941" r="-12857" b="-32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8B92241-EEE2-434C-9755-223D43C1217A}"/>
                  </a:ext>
                </a:extLst>
              </p:cNvPr>
              <p:cNvSpPr txBox="1"/>
              <p:nvPr/>
            </p:nvSpPr>
            <p:spPr>
              <a:xfrm>
                <a:off x="592666" y="5452220"/>
                <a:ext cx="8548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8B92241-EEE2-434C-9755-223D43C12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66" y="5452220"/>
                <a:ext cx="854849" cy="430887"/>
              </a:xfrm>
              <a:prstGeom prst="rect">
                <a:avLst/>
              </a:prstGeom>
              <a:blipFill>
                <a:blip r:embed="rId6"/>
                <a:stretch>
                  <a:fillRect l="-13235" r="-13235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26A5FEC8-1AFB-4E4B-8408-2CBE7DBE4E4A}"/>
              </a:ext>
            </a:extLst>
          </p:cNvPr>
          <p:cNvSpPr/>
          <p:nvPr/>
        </p:nvSpPr>
        <p:spPr>
          <a:xfrm>
            <a:off x="1500675" y="5406053"/>
            <a:ext cx="61959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PDF of the standard normal distribution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15EC79-029B-6F4B-A458-EF3DA94C88F5}"/>
              </a:ext>
            </a:extLst>
          </p:cNvPr>
          <p:cNvSpPr txBox="1"/>
          <p:nvPr/>
        </p:nvSpPr>
        <p:spPr>
          <a:xfrm>
            <a:off x="1476691" y="4809540"/>
            <a:ext cx="6234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CDF of the standard normal distribution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410888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主题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5194</TotalTime>
  <Words>676</Words>
  <Application>Microsoft Macintosh PowerPoint</Application>
  <PresentationFormat>宽屏</PresentationFormat>
  <Paragraphs>155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等线</vt:lpstr>
      <vt:lpstr>华文琥珀</vt:lpstr>
      <vt:lpstr>Arial</vt:lpstr>
      <vt:lpstr>Calibri</vt:lpstr>
      <vt:lpstr>Calibri Light</vt:lpstr>
      <vt:lpstr>Cambria Math</vt:lpstr>
      <vt:lpstr>Times New Roman</vt:lpstr>
      <vt:lpstr>Wingdings</vt:lpstr>
      <vt:lpstr>4_Office 主题</vt:lpstr>
      <vt:lpstr>Bayesian Approaches to Surrogate-Assisted Evolutionary Multi-objective Optimization:  A Comparative Study</vt:lpstr>
      <vt:lpstr>Outline</vt:lpstr>
      <vt:lpstr>Optimization</vt:lpstr>
      <vt:lpstr>Optimization</vt:lpstr>
      <vt:lpstr>PowerPoint 演示文稿</vt:lpstr>
      <vt:lpstr>Models</vt:lpstr>
      <vt:lpstr>Bayesian optimization</vt:lpstr>
      <vt:lpstr>Bayesian optimization</vt:lpstr>
      <vt:lpstr>Expected improvement</vt:lpstr>
      <vt:lpstr>PowerPoint 演示文稿</vt:lpstr>
      <vt:lpstr>PowerPoint 演示文稿</vt:lpstr>
      <vt:lpstr>Bayesian optimization</vt:lpstr>
      <vt:lpstr>Evolutionary Bayesian optimization (EBO)</vt:lpstr>
      <vt:lpstr>Bayesian evolutionary optimization</vt:lpstr>
      <vt:lpstr>Similarity and differences</vt:lpstr>
      <vt:lpstr>Similarity and differences</vt:lpstr>
      <vt:lpstr>Similarity and differences</vt:lpstr>
      <vt:lpstr>Similarity and differences</vt:lpstr>
      <vt:lpstr>Similarity and differences</vt:lpstr>
      <vt:lpstr>Evolutionary Bayesian optimization (EBO)</vt:lpstr>
      <vt:lpstr>Bayesian evolutionary optimization</vt:lpstr>
      <vt:lpstr>Model management</vt:lpstr>
      <vt:lpstr>Model management</vt:lpstr>
      <vt:lpstr>Experimental studies</vt:lpstr>
      <vt:lpstr>Experimental studies</vt:lpstr>
      <vt:lpstr>Experimental studies</vt:lpstr>
      <vt:lpstr>Experimental studies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Sun Chaoli</cp:lastModifiedBy>
  <cp:revision>283</cp:revision>
  <dcterms:created xsi:type="dcterms:W3CDTF">2018-06-01T09:55:00Z</dcterms:created>
  <dcterms:modified xsi:type="dcterms:W3CDTF">2019-11-05T09:23:28Z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